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489" r:id="rId2"/>
    <p:sldId id="504" r:id="rId3"/>
    <p:sldId id="545" r:id="rId4"/>
    <p:sldId id="546" r:id="rId5"/>
    <p:sldId id="505" r:id="rId6"/>
    <p:sldId id="506" r:id="rId7"/>
    <p:sldId id="547" r:id="rId8"/>
    <p:sldId id="507" r:id="rId9"/>
    <p:sldId id="548" r:id="rId10"/>
    <p:sldId id="495" r:id="rId11"/>
    <p:sldId id="490" r:id="rId12"/>
    <p:sldId id="562" r:id="rId13"/>
    <p:sldId id="563" r:id="rId14"/>
    <p:sldId id="564" r:id="rId15"/>
    <p:sldId id="566" r:id="rId16"/>
    <p:sldId id="565" r:id="rId17"/>
    <p:sldId id="567" r:id="rId18"/>
    <p:sldId id="568" r:id="rId19"/>
    <p:sldId id="569" r:id="rId20"/>
    <p:sldId id="570" r:id="rId21"/>
    <p:sldId id="571" r:id="rId22"/>
    <p:sldId id="573" r:id="rId23"/>
    <p:sldId id="575" r:id="rId24"/>
    <p:sldId id="574" r:id="rId25"/>
    <p:sldId id="572" r:id="rId26"/>
    <p:sldId id="576" r:id="rId27"/>
    <p:sldId id="577" r:id="rId28"/>
    <p:sldId id="578" r:id="rId29"/>
    <p:sldId id="579" r:id="rId30"/>
    <p:sldId id="580" r:id="rId31"/>
    <p:sldId id="581" r:id="rId32"/>
    <p:sldId id="582" r:id="rId33"/>
    <p:sldId id="583" r:id="rId34"/>
    <p:sldId id="584" r:id="rId35"/>
    <p:sldId id="585" r:id="rId36"/>
    <p:sldId id="586" r:id="rId37"/>
    <p:sldId id="587" r:id="rId38"/>
    <p:sldId id="588" r:id="rId39"/>
    <p:sldId id="508" r:id="rId40"/>
    <p:sldId id="509" r:id="rId41"/>
    <p:sldId id="549" r:id="rId42"/>
    <p:sldId id="550" r:id="rId43"/>
    <p:sldId id="551" r:id="rId44"/>
    <p:sldId id="554" r:id="rId45"/>
    <p:sldId id="555" r:id="rId46"/>
    <p:sldId id="556" r:id="rId47"/>
    <p:sldId id="557" r:id="rId48"/>
    <p:sldId id="558" r:id="rId49"/>
    <p:sldId id="559" r:id="rId50"/>
    <p:sldId id="560" r:id="rId51"/>
    <p:sldId id="561" r:id="rId52"/>
    <p:sldId id="552" r:id="rId53"/>
    <p:sldId id="510" r:id="rId54"/>
    <p:sldId id="511" r:id="rId55"/>
    <p:sldId id="512" r:id="rId56"/>
    <p:sldId id="514" r:id="rId5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611" autoAdjust="0"/>
  </p:normalViewPr>
  <p:slideViewPr>
    <p:cSldViewPr>
      <p:cViewPr varScale="1">
        <p:scale>
          <a:sx n="89" d="100"/>
          <a:sy n="89" d="100"/>
        </p:scale>
        <p:origin x="620" y="5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975117-2C7F-42D8-8F08-A327E964D886}" type="datetimeFigureOut">
              <a:rPr lang="zh-CN" altLang="en-US" smtClean="0"/>
              <a:pPr/>
              <a:t>2022/3/2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91D3B-2275-434E-9A12-A9E944C71E9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dirty="0"/>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2022/3/2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2022/3/2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2022/3/2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2022/3/2</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
        <p:nvSpPr>
          <p:cNvPr id="7" name="矩形 6"/>
          <p:cNvSpPr/>
          <p:nvPr userDrawn="1"/>
        </p:nvSpPr>
        <p:spPr>
          <a:xfrm>
            <a:off x="0" y="0"/>
            <a:ext cx="9131300" cy="5130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ut/>
  </p:transition>
  <p:txStyles>
    <p:titleStyle>
      <a:lvl1pPr algn="ctr" defTabSz="914400" rtl="0" eaLnBrk="1" latinLnBrk="0" hangingPunct="1">
        <a:spcBef>
          <a:spcPct val="0"/>
        </a:spcBef>
        <a:buNone/>
        <a:defRPr sz="4000" kern="1200">
          <a:solidFill>
            <a:schemeClr val="tx1"/>
          </a:solidFill>
          <a:latin typeface="+mj-lt"/>
          <a:ea typeface="黑体"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nu.org/software/rc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1.4  </a:t>
            </a:r>
            <a:r>
              <a:rPr lang="zh-CN" altLang="en-US" dirty="0"/>
              <a:t>云计算的开源方法论</a:t>
            </a:r>
          </a:p>
        </p:txBody>
      </p:sp>
      <p:sp>
        <p:nvSpPr>
          <p:cNvPr id="3" name="内容占位符 2"/>
          <p:cNvSpPr>
            <a:spLocks noGrp="1"/>
          </p:cNvSpPr>
          <p:nvPr>
            <p:ph idx="1"/>
          </p:nvPr>
        </p:nvSpPr>
        <p:spPr/>
        <p:txBody>
          <a:bodyPr>
            <a:normAutofit/>
          </a:bodyPr>
          <a:lstStyle/>
          <a:p>
            <a:pPr>
              <a:buNone/>
            </a:pPr>
            <a:r>
              <a:rPr lang="en-US" altLang="zh-CN" sz="3000" dirty="0"/>
              <a:t>1.4.1  </a:t>
            </a:r>
            <a:r>
              <a:rPr lang="zh-CN" altLang="en-US" sz="3000" dirty="0"/>
              <a:t>开源定义和相关概念</a:t>
            </a:r>
            <a:endParaRPr lang="en-US" altLang="zh-CN" sz="3000" dirty="0"/>
          </a:p>
          <a:p>
            <a:pPr>
              <a:buNone/>
            </a:pPr>
            <a:r>
              <a:rPr lang="en-US" altLang="zh-CN" sz="3000" dirty="0"/>
              <a:t>1.4.2  </a:t>
            </a:r>
            <a:r>
              <a:rPr lang="zh-CN" altLang="en-US" sz="3000" dirty="0"/>
              <a:t>开源的价值和意义</a:t>
            </a:r>
            <a:endParaRPr lang="en-US" altLang="zh-CN" sz="3000" dirty="0"/>
          </a:p>
          <a:p>
            <a:pPr>
              <a:buNone/>
            </a:pPr>
            <a:r>
              <a:rPr lang="en-US" altLang="zh-CN" sz="3000" dirty="0"/>
              <a:t>1.4.3  </a:t>
            </a:r>
            <a:r>
              <a:rPr lang="zh-CN" altLang="en-US" sz="3000" dirty="0"/>
              <a:t>开源发展历程</a:t>
            </a:r>
            <a:endParaRPr lang="en-US" altLang="zh-CN" sz="3000" dirty="0"/>
          </a:p>
          <a:p>
            <a:pPr>
              <a:buNone/>
            </a:pPr>
            <a:r>
              <a:rPr lang="en-US" altLang="zh-CN" sz="3000" dirty="0"/>
              <a:t>1.4.4  </a:t>
            </a:r>
            <a:r>
              <a:rPr lang="zh-CN" altLang="en-US" sz="3000" dirty="0"/>
              <a:t>开源是方法论</a:t>
            </a:r>
            <a:endParaRPr lang="en-US" altLang="zh-CN" sz="3000" dirty="0"/>
          </a:p>
          <a:p>
            <a:pPr>
              <a:buNone/>
            </a:pPr>
            <a:r>
              <a:rPr lang="en-US" altLang="zh-CN" sz="3000" dirty="0"/>
              <a:t>1.4.5  </a:t>
            </a:r>
            <a:r>
              <a:rPr lang="zh-CN" altLang="en-US" sz="3000" dirty="0"/>
              <a:t>开源给云计算人才培养带来的挑战</a:t>
            </a:r>
            <a:endParaRPr lang="en-US" altLang="zh-CN" sz="3000" dirty="0"/>
          </a:p>
          <a:p>
            <a:pPr>
              <a:buNone/>
            </a:pPr>
            <a:endParaRPr lang="zh-CN" altLang="en-US" sz="3000" dirty="0"/>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1.4.5  </a:t>
            </a:r>
            <a:r>
              <a:rPr lang="zh-CN" altLang="en-US" dirty="0"/>
              <a:t>开源给云计算人才培养带来的挑战</a:t>
            </a:r>
          </a:p>
        </p:txBody>
      </p:sp>
      <p:sp>
        <p:nvSpPr>
          <p:cNvPr id="3" name="内容占位符 2"/>
          <p:cNvSpPr>
            <a:spLocks noGrp="1"/>
          </p:cNvSpPr>
          <p:nvPr>
            <p:ph idx="1"/>
          </p:nvPr>
        </p:nvSpPr>
        <p:spPr/>
        <p:txBody>
          <a:bodyPr>
            <a:normAutofit/>
          </a:bodyPr>
          <a:lstStyle/>
          <a:p>
            <a:pPr marL="457200" indent="-457200">
              <a:buFont typeface="+mj-lt"/>
              <a:buAutoNum type="arabicPeriod"/>
            </a:pPr>
            <a:r>
              <a:rPr lang="zh-CN" altLang="en-US" sz="2400" dirty="0"/>
              <a:t>开源模式对开发人员的能力有特别的需求</a:t>
            </a:r>
          </a:p>
          <a:p>
            <a:pPr marL="457200" indent="-457200">
              <a:buFont typeface="+mj-lt"/>
              <a:buAutoNum type="arabicPeriod"/>
            </a:pPr>
            <a:r>
              <a:rPr lang="zh-CN" altLang="en-US" sz="2400" dirty="0"/>
              <a:t>对开源软件开发的学习与实践是增强开源能力的一种重要途径</a:t>
            </a:r>
          </a:p>
          <a:p>
            <a:pPr indent="15875">
              <a:buNone/>
            </a:pPr>
            <a:r>
              <a:rPr lang="zh-CN" altLang="en-US" sz="2400" dirty="0"/>
              <a:t>（</a:t>
            </a:r>
            <a:r>
              <a:rPr lang="en-US" altLang="zh-CN" sz="2400" dirty="0"/>
              <a:t>1</a:t>
            </a:r>
            <a:r>
              <a:rPr lang="zh-CN" altLang="en-US" sz="2400" dirty="0"/>
              <a:t>）开源文化教育。</a:t>
            </a:r>
          </a:p>
          <a:p>
            <a:pPr indent="15875">
              <a:buNone/>
            </a:pPr>
            <a:r>
              <a:rPr lang="zh-CN" altLang="en-US" sz="2400" dirty="0"/>
              <a:t>（</a:t>
            </a:r>
            <a:r>
              <a:rPr lang="en-US" altLang="zh-CN" sz="2400" dirty="0"/>
              <a:t>2</a:t>
            </a:r>
            <a:r>
              <a:rPr lang="zh-CN" altLang="en-US" sz="2400" dirty="0"/>
              <a:t>）开源意识教育。</a:t>
            </a:r>
          </a:p>
          <a:p>
            <a:pPr indent="15875">
              <a:buNone/>
            </a:pPr>
            <a:r>
              <a:rPr lang="zh-CN" altLang="en-US" sz="2400" dirty="0"/>
              <a:t>（</a:t>
            </a:r>
            <a:r>
              <a:rPr lang="en-US" altLang="zh-CN" sz="2400" dirty="0"/>
              <a:t>3</a:t>
            </a:r>
            <a:r>
              <a:rPr lang="zh-CN" altLang="en-US" sz="2400" dirty="0"/>
              <a:t>）开源技能教育。</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1.5  </a:t>
            </a:r>
            <a:r>
              <a:rPr lang="zh-CN" altLang="en-US" dirty="0"/>
              <a:t>实践：</a:t>
            </a:r>
            <a:r>
              <a:rPr lang="en-US" altLang="zh-CN" dirty="0" err="1"/>
              <a:t>Git&amp;GitHub</a:t>
            </a:r>
            <a:endParaRPr lang="zh-CN" altLang="en-US" dirty="0"/>
          </a:p>
        </p:txBody>
      </p:sp>
      <p:sp>
        <p:nvSpPr>
          <p:cNvPr id="3" name="内容占位符 2"/>
          <p:cNvSpPr>
            <a:spLocks noGrp="1"/>
          </p:cNvSpPr>
          <p:nvPr>
            <p:ph idx="1"/>
          </p:nvPr>
        </p:nvSpPr>
        <p:spPr/>
        <p:txBody>
          <a:bodyPr/>
          <a:lstStyle/>
          <a:p>
            <a:pPr marL="514350" indent="-514350">
              <a:buAutoNum type="arabicPlain"/>
            </a:pPr>
            <a:r>
              <a:rPr lang="zh-CN" altLang="en-US" dirty="0"/>
              <a:t>版本控制和</a:t>
            </a:r>
            <a:r>
              <a:rPr lang="en-US" altLang="zh-CN" dirty="0"/>
              <a:t>Git</a:t>
            </a:r>
            <a:r>
              <a:rPr lang="zh-CN" altLang="en-US" dirty="0"/>
              <a:t>简介</a:t>
            </a:r>
            <a:endParaRPr lang="en-US" altLang="zh-CN" dirty="0"/>
          </a:p>
          <a:p>
            <a:pPr marL="514350" indent="-514350">
              <a:buAutoNum type="arabicPlain"/>
            </a:pPr>
            <a:r>
              <a:rPr lang="en-US" altLang="zh-CN" dirty="0"/>
              <a:t>Git</a:t>
            </a:r>
            <a:r>
              <a:rPr lang="zh-CN" altLang="en-US" dirty="0"/>
              <a:t>操作</a:t>
            </a:r>
            <a:endParaRPr lang="en-US" altLang="zh-CN" dirty="0"/>
          </a:p>
          <a:p>
            <a:pPr marL="514350" indent="-514350">
              <a:buAutoNum type="arabicPlain"/>
            </a:pPr>
            <a:r>
              <a:rPr lang="en-US" altLang="zh-CN" dirty="0"/>
              <a:t>GitHub</a:t>
            </a:r>
            <a:r>
              <a:rPr lang="zh-CN" altLang="en-US" dirty="0"/>
              <a:t>简介</a:t>
            </a:r>
            <a:endParaRPr lang="en-US" altLang="zh-CN" dirty="0"/>
          </a:p>
          <a:p>
            <a:pPr marL="514350" indent="-514350">
              <a:buAutoNum type="arabicPlain"/>
            </a:pPr>
            <a:r>
              <a:rPr lang="zh-CN" altLang="en-US" dirty="0"/>
              <a:t>使用</a:t>
            </a:r>
            <a:r>
              <a:rPr lang="en-US" altLang="zh-CN" dirty="0"/>
              <a:t>GitHub</a:t>
            </a:r>
          </a:p>
          <a:p>
            <a:pPr marL="514350" indent="-514350">
              <a:buAutoNum type="arabicPlain"/>
            </a:pPr>
            <a:r>
              <a:rPr lang="en-US" altLang="zh-CN" dirty="0"/>
              <a:t>GitHub</a:t>
            </a:r>
            <a:r>
              <a:rPr lang="zh-CN" altLang="en-US" dirty="0"/>
              <a:t>界面总览</a:t>
            </a:r>
            <a:endParaRPr lang="en-US" altLang="zh-CN" dirty="0"/>
          </a:p>
          <a:p>
            <a:pPr>
              <a:buNone/>
            </a:pPr>
            <a:endParaRPr lang="zh-CN" altLang="en-US"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a:t>
            </a:r>
            <a:r>
              <a:rPr lang="zh-CN" altLang="en-US" dirty="0"/>
              <a:t>版本控制</a:t>
            </a:r>
          </a:p>
        </p:txBody>
      </p:sp>
      <p:sp>
        <p:nvSpPr>
          <p:cNvPr id="3" name="内容占位符 2"/>
          <p:cNvSpPr>
            <a:spLocks noGrp="1"/>
          </p:cNvSpPr>
          <p:nvPr>
            <p:ph idx="1"/>
          </p:nvPr>
        </p:nvSpPr>
        <p:spPr>
          <a:xfrm>
            <a:off x="457200" y="1200151"/>
            <a:ext cx="8229600" cy="723527"/>
          </a:xfrm>
        </p:spPr>
        <p:txBody>
          <a:bodyPr>
            <a:normAutofit/>
          </a:bodyPr>
          <a:lstStyle/>
          <a:p>
            <a:r>
              <a:rPr lang="zh-CN" altLang="en-US" sz="2000" dirty="0"/>
              <a:t>版本控制的必要性</a:t>
            </a:r>
            <a:r>
              <a:rPr lang="en-US" altLang="zh-CN" sz="2000" dirty="0"/>
              <a:t>-</a:t>
            </a:r>
            <a:r>
              <a:rPr lang="zh-CN" altLang="en-US" sz="2000" dirty="0"/>
              <a:t>个人开发需要</a:t>
            </a:r>
          </a:p>
        </p:txBody>
      </p:sp>
      <p:pic>
        <p:nvPicPr>
          <p:cNvPr id="5" name="图片 4">
            <a:extLst>
              <a:ext uri="{FF2B5EF4-FFF2-40B4-BE49-F238E27FC236}">
                <a16:creationId xmlns:a16="http://schemas.microsoft.com/office/drawing/2014/main" id="{F1215C1A-2834-478F-A81D-4290EC601C25}"/>
              </a:ext>
            </a:extLst>
          </p:cNvPr>
          <p:cNvPicPr>
            <a:picLocks noChangeAspect="1"/>
          </p:cNvPicPr>
          <p:nvPr/>
        </p:nvPicPr>
        <p:blipFill>
          <a:blip r:embed="rId2"/>
          <a:stretch>
            <a:fillRect/>
          </a:stretch>
        </p:blipFill>
        <p:spPr>
          <a:xfrm>
            <a:off x="1800436" y="1561914"/>
            <a:ext cx="5328592" cy="3139935"/>
          </a:xfrm>
          <a:prstGeom prst="rect">
            <a:avLst/>
          </a:prstGeom>
        </p:spPr>
      </p:pic>
      <p:sp>
        <p:nvSpPr>
          <p:cNvPr id="7" name="内容占位符 2">
            <a:extLst>
              <a:ext uri="{FF2B5EF4-FFF2-40B4-BE49-F238E27FC236}">
                <a16:creationId xmlns:a16="http://schemas.microsoft.com/office/drawing/2014/main" id="{ABF15142-BFBE-4167-A670-A113814CB74C}"/>
              </a:ext>
            </a:extLst>
          </p:cNvPr>
          <p:cNvSpPr txBox="1">
            <a:spLocks/>
          </p:cNvSpPr>
          <p:nvPr/>
        </p:nvSpPr>
        <p:spPr>
          <a:xfrm>
            <a:off x="755576" y="4701849"/>
            <a:ext cx="8229600" cy="5350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dirty="0"/>
              <a:t>这时需要修改为</a:t>
            </a:r>
            <a:r>
              <a:rPr lang="en-US" altLang="zh-CN" sz="2000" dirty="0" err="1"/>
              <a:t>processData</a:t>
            </a:r>
            <a:r>
              <a:rPr lang="en-US" altLang="zh-CN" sz="2000" dirty="0"/>
              <a:t>()</a:t>
            </a:r>
            <a:r>
              <a:rPr lang="zh-CN" altLang="en-US" sz="2000" dirty="0"/>
              <a:t>函数里面执行</a:t>
            </a:r>
            <a:r>
              <a:rPr lang="en-US" altLang="zh-CN" sz="2000" dirty="0"/>
              <a:t>result=a*b</a:t>
            </a:r>
            <a:endParaRPr lang="zh-CN" altLang="en-US" sz="2000" dirty="0"/>
          </a:p>
        </p:txBody>
      </p:sp>
    </p:spTree>
    <p:extLst>
      <p:ext uri="{BB962C8B-B14F-4D97-AF65-F5344CB8AC3E}">
        <p14:creationId xmlns:p14="http://schemas.microsoft.com/office/powerpoint/2010/main" val="41373143"/>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a:t>
            </a:r>
            <a:r>
              <a:rPr lang="zh-CN" altLang="en-US" dirty="0"/>
              <a:t>版本控制</a:t>
            </a:r>
          </a:p>
        </p:txBody>
      </p:sp>
      <p:sp>
        <p:nvSpPr>
          <p:cNvPr id="3" name="内容占位符 2"/>
          <p:cNvSpPr>
            <a:spLocks noGrp="1"/>
          </p:cNvSpPr>
          <p:nvPr>
            <p:ph idx="1"/>
          </p:nvPr>
        </p:nvSpPr>
        <p:spPr>
          <a:xfrm>
            <a:off x="457200" y="1200151"/>
            <a:ext cx="8229600" cy="723527"/>
          </a:xfrm>
        </p:spPr>
        <p:txBody>
          <a:bodyPr>
            <a:normAutofit/>
          </a:bodyPr>
          <a:lstStyle/>
          <a:p>
            <a:r>
              <a:rPr lang="zh-CN" altLang="en-US" sz="2000" dirty="0"/>
              <a:t>版本控制的必要性</a:t>
            </a:r>
            <a:r>
              <a:rPr lang="en-US" altLang="zh-CN" sz="2000" dirty="0"/>
              <a:t>-</a:t>
            </a:r>
            <a:r>
              <a:rPr lang="zh-CN" altLang="en-US" sz="2000" dirty="0"/>
              <a:t>团队协作需要</a:t>
            </a:r>
          </a:p>
        </p:txBody>
      </p:sp>
      <p:pic>
        <p:nvPicPr>
          <p:cNvPr id="6" name="图片 5">
            <a:extLst>
              <a:ext uri="{FF2B5EF4-FFF2-40B4-BE49-F238E27FC236}">
                <a16:creationId xmlns:a16="http://schemas.microsoft.com/office/drawing/2014/main" id="{6BCDF8C0-C163-41D7-84D7-935C71CB5D24}"/>
              </a:ext>
            </a:extLst>
          </p:cNvPr>
          <p:cNvPicPr>
            <a:picLocks noChangeAspect="1"/>
          </p:cNvPicPr>
          <p:nvPr/>
        </p:nvPicPr>
        <p:blipFill>
          <a:blip r:embed="rId2"/>
          <a:stretch>
            <a:fillRect/>
          </a:stretch>
        </p:blipFill>
        <p:spPr>
          <a:xfrm>
            <a:off x="1907704" y="1581937"/>
            <a:ext cx="4608512" cy="3137972"/>
          </a:xfrm>
          <a:prstGeom prst="rect">
            <a:avLst/>
          </a:prstGeom>
        </p:spPr>
      </p:pic>
      <p:sp>
        <p:nvSpPr>
          <p:cNvPr id="7" name="内容占位符 2">
            <a:extLst>
              <a:ext uri="{FF2B5EF4-FFF2-40B4-BE49-F238E27FC236}">
                <a16:creationId xmlns:a16="http://schemas.microsoft.com/office/drawing/2014/main" id="{ABF15142-BFBE-4167-A670-A113814CB74C}"/>
              </a:ext>
            </a:extLst>
          </p:cNvPr>
          <p:cNvSpPr txBox="1">
            <a:spLocks/>
          </p:cNvSpPr>
          <p:nvPr/>
        </p:nvSpPr>
        <p:spPr>
          <a:xfrm>
            <a:off x="755576" y="4701849"/>
            <a:ext cx="8229600" cy="53500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dirty="0"/>
              <a:t>小王和小刘分别从服务器上下载了</a:t>
            </a:r>
            <a:r>
              <a:rPr lang="en-US" altLang="zh-CN" sz="2000" dirty="0" err="1"/>
              <a:t>processData</a:t>
            </a:r>
            <a:r>
              <a:rPr lang="en-US" altLang="zh-CN" sz="2000" dirty="0"/>
              <a:t>(), </a:t>
            </a:r>
            <a:r>
              <a:rPr lang="zh-CN" altLang="en-US" sz="2000" dirty="0"/>
              <a:t>这时小王新增了</a:t>
            </a:r>
            <a:r>
              <a:rPr lang="en-US" altLang="zh-CN" sz="2000" dirty="0"/>
              <a:t>sum</a:t>
            </a:r>
            <a:r>
              <a:rPr lang="zh-CN" altLang="en-US" sz="2000" dirty="0"/>
              <a:t>函数，小刘也在新增一个函数</a:t>
            </a:r>
            <a:r>
              <a:rPr lang="en-US" altLang="zh-CN" sz="2000" dirty="0"/>
              <a:t>…</a:t>
            </a:r>
            <a:endParaRPr lang="zh-CN" altLang="en-US" sz="2000" dirty="0"/>
          </a:p>
        </p:txBody>
      </p:sp>
    </p:spTree>
    <p:extLst>
      <p:ext uri="{BB962C8B-B14F-4D97-AF65-F5344CB8AC3E}">
        <p14:creationId xmlns:p14="http://schemas.microsoft.com/office/powerpoint/2010/main" val="1366451674"/>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a:t>
            </a:r>
            <a:r>
              <a:rPr lang="zh-CN" altLang="en-US" dirty="0"/>
              <a:t>版本控制</a:t>
            </a:r>
          </a:p>
        </p:txBody>
      </p:sp>
      <p:sp>
        <p:nvSpPr>
          <p:cNvPr id="3" name="内容占位符 2"/>
          <p:cNvSpPr>
            <a:spLocks noGrp="1"/>
          </p:cNvSpPr>
          <p:nvPr>
            <p:ph idx="1"/>
          </p:nvPr>
        </p:nvSpPr>
        <p:spPr>
          <a:xfrm>
            <a:off x="457200" y="1200151"/>
            <a:ext cx="8229600" cy="3737371"/>
          </a:xfrm>
        </p:spPr>
        <p:txBody>
          <a:bodyPr>
            <a:normAutofit/>
          </a:bodyPr>
          <a:lstStyle/>
          <a:p>
            <a:r>
              <a:rPr lang="zh-CN" altLang="en-US" sz="2000" dirty="0"/>
              <a:t>版本控制工具应具备的功能</a:t>
            </a:r>
            <a:endParaRPr lang="en-US" altLang="zh-CN" sz="2000" dirty="0"/>
          </a:p>
          <a:p>
            <a:r>
              <a:rPr lang="zh-CN" altLang="en-US" sz="2000" dirty="0"/>
              <a:t>协同修改</a:t>
            </a:r>
            <a:r>
              <a:rPr lang="en-US" altLang="zh-CN" sz="2000" dirty="0"/>
              <a:t>-</a:t>
            </a:r>
            <a:r>
              <a:rPr lang="zh-CN" altLang="en-US" sz="2000" dirty="0"/>
              <a:t>多人并行修改服务器的同一个文件</a:t>
            </a:r>
            <a:endParaRPr lang="en-US" altLang="zh-CN" sz="2000" dirty="0"/>
          </a:p>
          <a:p>
            <a:r>
              <a:rPr lang="zh-CN" altLang="en-US" sz="2000" dirty="0"/>
              <a:t>数据备份</a:t>
            </a:r>
            <a:r>
              <a:rPr lang="en-US" altLang="zh-CN" sz="2000" dirty="0"/>
              <a:t>-</a:t>
            </a:r>
            <a:r>
              <a:rPr lang="zh-CN" altLang="en-US" sz="2000" dirty="0"/>
              <a:t>不仅保存目录和文件的当前状态，还能够保存每一个提交过的状态</a:t>
            </a:r>
            <a:endParaRPr lang="en-US" altLang="zh-CN" sz="2000" dirty="0"/>
          </a:p>
          <a:p>
            <a:r>
              <a:rPr lang="zh-CN" altLang="en-US" sz="2000" dirty="0"/>
              <a:t>版本管理</a:t>
            </a:r>
            <a:r>
              <a:rPr lang="en-US" altLang="zh-CN" sz="2000" dirty="0"/>
              <a:t>-</a:t>
            </a:r>
            <a:r>
              <a:rPr lang="zh-CN" altLang="en-US" sz="2000" dirty="0"/>
              <a:t>在保存每一版本文件信息时不保存重复数据，以节省空间</a:t>
            </a:r>
            <a:endParaRPr lang="en-US" altLang="zh-CN" sz="2000" dirty="0"/>
          </a:p>
          <a:p>
            <a:r>
              <a:rPr lang="zh-CN" altLang="en-US" sz="2000" dirty="0"/>
              <a:t>权限控制</a:t>
            </a:r>
            <a:r>
              <a:rPr lang="en-US" altLang="zh-CN" sz="2000" dirty="0"/>
              <a:t>-</a:t>
            </a:r>
            <a:r>
              <a:rPr lang="zh-CN" altLang="en-US" sz="2000" dirty="0"/>
              <a:t>对团队参与开发人员进行权限控制，对团队外开发者贡献的代码审核（</a:t>
            </a:r>
            <a:r>
              <a:rPr lang="en-US" altLang="zh-CN" sz="2000" dirty="0"/>
              <a:t>git</a:t>
            </a:r>
            <a:r>
              <a:rPr lang="zh-CN" altLang="en-US" sz="2000" dirty="0"/>
              <a:t>独有）</a:t>
            </a:r>
            <a:endParaRPr lang="en-US" altLang="zh-CN" sz="2000" dirty="0"/>
          </a:p>
          <a:p>
            <a:r>
              <a:rPr lang="zh-CN" altLang="en-US" sz="2000" dirty="0"/>
              <a:t>历史记录</a:t>
            </a:r>
            <a:r>
              <a:rPr lang="en-US" altLang="zh-CN" sz="2000" dirty="0"/>
              <a:t>-</a:t>
            </a:r>
            <a:r>
              <a:rPr lang="zh-CN" altLang="en-US" sz="2000" dirty="0"/>
              <a:t>查看修改人、修改时间、修改内容、日志。将本地文件恢复到某一历史状态</a:t>
            </a:r>
            <a:endParaRPr lang="en-US" altLang="zh-CN" sz="2000" dirty="0"/>
          </a:p>
          <a:p>
            <a:r>
              <a:rPr lang="zh-CN" altLang="en-US" sz="2000" dirty="0"/>
              <a:t>分支管理</a:t>
            </a:r>
            <a:r>
              <a:rPr lang="en-US" altLang="zh-CN" sz="2000" dirty="0"/>
              <a:t>-</a:t>
            </a:r>
            <a:r>
              <a:rPr lang="zh-CN" altLang="en-US" sz="2000" dirty="0"/>
              <a:t>允许开发团队在工作过程中多条生产线同时推进任务</a:t>
            </a:r>
          </a:p>
        </p:txBody>
      </p:sp>
    </p:spTree>
    <p:extLst>
      <p:ext uri="{BB962C8B-B14F-4D97-AF65-F5344CB8AC3E}">
        <p14:creationId xmlns:p14="http://schemas.microsoft.com/office/powerpoint/2010/main" val="810352846"/>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a:t>
            </a:r>
            <a:r>
              <a:rPr lang="zh-CN" altLang="en-US" dirty="0"/>
              <a:t>版本控制工具</a:t>
            </a:r>
          </a:p>
        </p:txBody>
      </p:sp>
      <p:sp>
        <p:nvSpPr>
          <p:cNvPr id="3" name="内容占位符 2"/>
          <p:cNvSpPr>
            <a:spLocks noGrp="1"/>
          </p:cNvSpPr>
          <p:nvPr>
            <p:ph idx="1"/>
          </p:nvPr>
        </p:nvSpPr>
        <p:spPr>
          <a:xfrm>
            <a:off x="457200" y="1200151"/>
            <a:ext cx="8229600" cy="1659631"/>
          </a:xfrm>
        </p:spPr>
        <p:txBody>
          <a:bodyPr>
            <a:normAutofit/>
          </a:bodyPr>
          <a:lstStyle/>
          <a:p>
            <a:r>
              <a:rPr lang="zh-CN" altLang="en-US" sz="2000" dirty="0"/>
              <a:t>本地版本控制工具。大多都是采用某种简单的数据库来记录文件的历次更新差异。</a:t>
            </a:r>
          </a:p>
        </p:txBody>
      </p:sp>
      <p:sp>
        <p:nvSpPr>
          <p:cNvPr id="5" name="内容占位符 2">
            <a:extLst>
              <a:ext uri="{FF2B5EF4-FFF2-40B4-BE49-F238E27FC236}">
                <a16:creationId xmlns:a16="http://schemas.microsoft.com/office/drawing/2014/main" id="{E5AEED6E-1C9B-4D2A-97DD-07BE67FD9C71}"/>
              </a:ext>
            </a:extLst>
          </p:cNvPr>
          <p:cNvSpPr txBox="1">
            <a:spLocks/>
          </p:cNvSpPr>
          <p:nvPr/>
        </p:nvSpPr>
        <p:spPr>
          <a:xfrm>
            <a:off x="4427984" y="2014498"/>
            <a:ext cx="4629200" cy="27895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t>其中最流行的一种叫做 </a:t>
            </a:r>
            <a:r>
              <a:rPr lang="en-US" altLang="zh-CN" sz="2000" dirty="0"/>
              <a:t>RCS</a:t>
            </a:r>
            <a:r>
              <a:rPr lang="zh-CN" altLang="en-US" sz="2000" dirty="0"/>
              <a:t>，现今许多计算机系统上都还看得到它的踪影。 </a:t>
            </a:r>
            <a:r>
              <a:rPr lang="en-US" altLang="zh-CN" sz="2000" dirty="0">
                <a:hlinkClick r:id="rId2">
                  <a:extLst>
                    <a:ext uri="{A12FA001-AC4F-418D-AE19-62706E023703}">
                      <ahyp:hlinkClr xmlns:ahyp="http://schemas.microsoft.com/office/drawing/2018/hyperlinkcolor" val="tx"/>
                    </a:ext>
                  </a:extLst>
                </a:hlinkClick>
              </a:rPr>
              <a:t>RCS</a:t>
            </a:r>
            <a:r>
              <a:rPr lang="zh-CN" altLang="en-US" sz="2000" dirty="0"/>
              <a:t> 的工作原理是在硬盘上保存补丁集（补丁是指文件修订前后的变化）；通过应用所有的补丁，可以重新计算出各个版本的文件内容。</a:t>
            </a:r>
          </a:p>
        </p:txBody>
      </p:sp>
      <p:pic>
        <p:nvPicPr>
          <p:cNvPr id="6" name="图片 5">
            <a:extLst>
              <a:ext uri="{FF2B5EF4-FFF2-40B4-BE49-F238E27FC236}">
                <a16:creationId xmlns:a16="http://schemas.microsoft.com/office/drawing/2014/main" id="{685E40F1-6D2D-47AF-854B-00BC7AA89962}"/>
              </a:ext>
            </a:extLst>
          </p:cNvPr>
          <p:cNvPicPr>
            <a:picLocks noChangeAspect="1"/>
          </p:cNvPicPr>
          <p:nvPr/>
        </p:nvPicPr>
        <p:blipFill>
          <a:blip r:embed="rId3"/>
          <a:stretch>
            <a:fillRect/>
          </a:stretch>
        </p:blipFill>
        <p:spPr>
          <a:xfrm>
            <a:off x="884982" y="2014498"/>
            <a:ext cx="3456384" cy="2909877"/>
          </a:xfrm>
          <a:prstGeom prst="rect">
            <a:avLst/>
          </a:prstGeom>
        </p:spPr>
      </p:pic>
    </p:spTree>
    <p:extLst>
      <p:ext uri="{BB962C8B-B14F-4D97-AF65-F5344CB8AC3E}">
        <p14:creationId xmlns:p14="http://schemas.microsoft.com/office/powerpoint/2010/main" val="2512730358"/>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a:t>
            </a:r>
            <a:r>
              <a:rPr lang="zh-CN" altLang="en-US" dirty="0"/>
              <a:t>版本控制工具</a:t>
            </a:r>
          </a:p>
        </p:txBody>
      </p:sp>
      <p:sp>
        <p:nvSpPr>
          <p:cNvPr id="3" name="内容占位符 2"/>
          <p:cNvSpPr>
            <a:spLocks noGrp="1"/>
          </p:cNvSpPr>
          <p:nvPr>
            <p:ph idx="1"/>
          </p:nvPr>
        </p:nvSpPr>
        <p:spPr>
          <a:xfrm>
            <a:off x="457200" y="1200151"/>
            <a:ext cx="8229600" cy="1659631"/>
          </a:xfrm>
        </p:spPr>
        <p:txBody>
          <a:bodyPr>
            <a:normAutofit/>
          </a:bodyPr>
          <a:lstStyle/>
          <a:p>
            <a:r>
              <a:rPr lang="zh-CN" altLang="en-US" sz="2000" dirty="0"/>
              <a:t>集中式版本控制工具。这类系统，诸如 </a:t>
            </a:r>
            <a:r>
              <a:rPr lang="en-US" altLang="zh-CN" sz="2000" dirty="0"/>
              <a:t>CVS</a:t>
            </a:r>
            <a:r>
              <a:rPr lang="zh-CN" altLang="en-US" sz="2000" dirty="0"/>
              <a:t>、</a:t>
            </a:r>
            <a:r>
              <a:rPr lang="en-US" altLang="zh-CN" sz="2000" dirty="0"/>
              <a:t>Subversion </a:t>
            </a:r>
            <a:r>
              <a:rPr lang="zh-CN" altLang="en-US" sz="2000" dirty="0"/>
              <a:t>以及 </a:t>
            </a:r>
            <a:r>
              <a:rPr lang="en-US" altLang="zh-CN" sz="2000" dirty="0"/>
              <a:t>Perforce </a:t>
            </a:r>
            <a:r>
              <a:rPr lang="zh-CN" altLang="en-US" sz="2000" dirty="0"/>
              <a:t>等，都有一个单一的集中管理的服务器，保存所有文件的修订版本，而协同工作的人们都通过客户端连到这台服务器，取出最新的文件或者提交更新。</a:t>
            </a:r>
          </a:p>
        </p:txBody>
      </p:sp>
      <p:pic>
        <p:nvPicPr>
          <p:cNvPr id="4" name="图片 3">
            <a:extLst>
              <a:ext uri="{FF2B5EF4-FFF2-40B4-BE49-F238E27FC236}">
                <a16:creationId xmlns:a16="http://schemas.microsoft.com/office/drawing/2014/main" id="{886BC162-DFF4-41B5-91DF-0A6F043B0E60}"/>
              </a:ext>
            </a:extLst>
          </p:cNvPr>
          <p:cNvPicPr>
            <a:picLocks noChangeAspect="1"/>
          </p:cNvPicPr>
          <p:nvPr/>
        </p:nvPicPr>
        <p:blipFill>
          <a:blip r:embed="rId2"/>
          <a:stretch>
            <a:fillRect/>
          </a:stretch>
        </p:blipFill>
        <p:spPr>
          <a:xfrm>
            <a:off x="933880" y="2552608"/>
            <a:ext cx="3638120" cy="2521837"/>
          </a:xfrm>
          <a:prstGeom prst="rect">
            <a:avLst/>
          </a:prstGeom>
        </p:spPr>
      </p:pic>
      <p:sp>
        <p:nvSpPr>
          <p:cNvPr id="5" name="内容占位符 2">
            <a:extLst>
              <a:ext uri="{FF2B5EF4-FFF2-40B4-BE49-F238E27FC236}">
                <a16:creationId xmlns:a16="http://schemas.microsoft.com/office/drawing/2014/main" id="{E5AEED6E-1C9B-4D2A-97DD-07BE67FD9C71}"/>
              </a:ext>
            </a:extLst>
          </p:cNvPr>
          <p:cNvSpPr txBox="1">
            <a:spLocks/>
          </p:cNvSpPr>
          <p:nvPr/>
        </p:nvSpPr>
        <p:spPr>
          <a:xfrm>
            <a:off x="4716016" y="2355726"/>
            <a:ext cx="4341168" cy="288032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t>相较于老式的本地 </a:t>
            </a:r>
            <a:r>
              <a:rPr lang="en-US" altLang="zh-CN" sz="2000" dirty="0"/>
              <a:t>VCS </a:t>
            </a:r>
            <a:r>
              <a:rPr lang="zh-CN" altLang="en-US" sz="2000" dirty="0"/>
              <a:t>来说。 每个人都可以在一定程度上看到项目中的其他人正在做些什么。 管理员也可以掌控每个开发者的权限。缺点是中央服务器的单点故障。 如果宕机一小时，那么谁都无法提交更新，也就无法协同工作。 如果中心数据库所在的磁盘发生损坏，又没有做恰当备份，毫无疑问你将丢失所有数据</a:t>
            </a:r>
          </a:p>
        </p:txBody>
      </p:sp>
    </p:spTree>
    <p:extLst>
      <p:ext uri="{BB962C8B-B14F-4D97-AF65-F5344CB8AC3E}">
        <p14:creationId xmlns:p14="http://schemas.microsoft.com/office/powerpoint/2010/main" val="2762553875"/>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a:t>
            </a:r>
            <a:r>
              <a:rPr lang="zh-CN" altLang="en-US" dirty="0"/>
              <a:t>版本控制工具</a:t>
            </a:r>
          </a:p>
        </p:txBody>
      </p:sp>
      <p:sp>
        <p:nvSpPr>
          <p:cNvPr id="3" name="内容占位符 2"/>
          <p:cNvSpPr>
            <a:spLocks noGrp="1"/>
          </p:cNvSpPr>
          <p:nvPr>
            <p:ph idx="1"/>
          </p:nvPr>
        </p:nvSpPr>
        <p:spPr>
          <a:xfrm>
            <a:off x="457200" y="1200151"/>
            <a:ext cx="4330824" cy="3848202"/>
          </a:xfrm>
        </p:spPr>
        <p:txBody>
          <a:bodyPr>
            <a:normAutofit/>
          </a:bodyPr>
          <a:lstStyle/>
          <a:p>
            <a:r>
              <a:rPr lang="zh-CN" altLang="en-US" sz="2000" dirty="0"/>
              <a:t>分布式版本控制工具。在这类系统中，像 </a:t>
            </a:r>
            <a:r>
              <a:rPr lang="en-US" altLang="zh-CN" sz="2000" dirty="0"/>
              <a:t>Git</a:t>
            </a:r>
            <a:r>
              <a:rPr lang="zh-CN" altLang="en-US" sz="2000" dirty="0"/>
              <a:t>、</a:t>
            </a:r>
            <a:r>
              <a:rPr lang="en-US" altLang="zh-CN" sz="2000" dirty="0"/>
              <a:t>Mercurial</a:t>
            </a:r>
            <a:r>
              <a:rPr lang="zh-CN" altLang="en-US" sz="2000" dirty="0"/>
              <a:t>、</a:t>
            </a:r>
            <a:r>
              <a:rPr lang="en-US" altLang="zh-CN" sz="2000" dirty="0"/>
              <a:t>Bazaar </a:t>
            </a:r>
            <a:r>
              <a:rPr lang="zh-CN" altLang="en-US" sz="2000" dirty="0"/>
              <a:t>以及 </a:t>
            </a:r>
            <a:r>
              <a:rPr lang="en-US" altLang="zh-CN" sz="2000" dirty="0" err="1"/>
              <a:t>Darcs</a:t>
            </a:r>
            <a:r>
              <a:rPr lang="en-US" altLang="zh-CN" sz="2000" dirty="0"/>
              <a:t> </a:t>
            </a:r>
            <a:r>
              <a:rPr lang="zh-CN" altLang="en-US" sz="2000" dirty="0"/>
              <a:t>等，客户端并不只提取最新版本的文件快照， 而是把代码仓库完整地镜像下来，包括完整的历史记录。</a:t>
            </a:r>
            <a:endParaRPr lang="en-US" altLang="zh-CN" sz="2000" dirty="0"/>
          </a:p>
          <a:p>
            <a:r>
              <a:rPr lang="zh-CN" altLang="en-US" sz="2000" dirty="0"/>
              <a:t> 任何一处协同工作用的服务器发生故障，事后都可以用任何一个镜像出来的本地仓库恢复。 因为每一次的克隆操作，实际上都是一次对代码仓库的完整备份。</a:t>
            </a:r>
          </a:p>
        </p:txBody>
      </p:sp>
      <p:pic>
        <p:nvPicPr>
          <p:cNvPr id="6" name="图片 5">
            <a:extLst>
              <a:ext uri="{FF2B5EF4-FFF2-40B4-BE49-F238E27FC236}">
                <a16:creationId xmlns:a16="http://schemas.microsoft.com/office/drawing/2014/main" id="{045BA2EE-5CA3-4B3F-A759-83B628C631A7}"/>
              </a:ext>
            </a:extLst>
          </p:cNvPr>
          <p:cNvPicPr>
            <a:picLocks noChangeAspect="1"/>
          </p:cNvPicPr>
          <p:nvPr/>
        </p:nvPicPr>
        <p:blipFill>
          <a:blip r:embed="rId2"/>
          <a:stretch>
            <a:fillRect/>
          </a:stretch>
        </p:blipFill>
        <p:spPr>
          <a:xfrm>
            <a:off x="5168552" y="987574"/>
            <a:ext cx="3600400" cy="4060779"/>
          </a:xfrm>
          <a:prstGeom prst="rect">
            <a:avLst/>
          </a:prstGeom>
        </p:spPr>
      </p:pic>
    </p:spTree>
    <p:extLst>
      <p:ext uri="{BB962C8B-B14F-4D97-AF65-F5344CB8AC3E}">
        <p14:creationId xmlns:p14="http://schemas.microsoft.com/office/powerpoint/2010/main" val="239294647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Git</a:t>
            </a:r>
            <a:endParaRPr lang="zh-CN" altLang="en-US" dirty="0"/>
          </a:p>
        </p:txBody>
      </p:sp>
      <p:pic>
        <p:nvPicPr>
          <p:cNvPr id="8" name="图片 7">
            <a:extLst>
              <a:ext uri="{FF2B5EF4-FFF2-40B4-BE49-F238E27FC236}">
                <a16:creationId xmlns:a16="http://schemas.microsoft.com/office/drawing/2014/main" id="{93FFD36A-AAFE-429A-8EB5-1DD1553912CF}"/>
              </a:ext>
            </a:extLst>
          </p:cNvPr>
          <p:cNvPicPr>
            <a:picLocks noChangeAspect="1"/>
          </p:cNvPicPr>
          <p:nvPr/>
        </p:nvPicPr>
        <p:blipFill>
          <a:blip r:embed="rId2"/>
          <a:stretch>
            <a:fillRect/>
          </a:stretch>
        </p:blipFill>
        <p:spPr>
          <a:xfrm>
            <a:off x="1295636" y="987574"/>
            <a:ext cx="6552728" cy="4066085"/>
          </a:xfrm>
          <a:prstGeom prst="rect">
            <a:avLst/>
          </a:prstGeom>
        </p:spPr>
      </p:pic>
    </p:spTree>
    <p:extLst>
      <p:ext uri="{BB962C8B-B14F-4D97-AF65-F5344CB8AC3E}">
        <p14:creationId xmlns:p14="http://schemas.microsoft.com/office/powerpoint/2010/main" val="1683695775"/>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Git</a:t>
            </a:r>
            <a:endParaRPr lang="zh-CN" altLang="en-US" dirty="0"/>
          </a:p>
        </p:txBody>
      </p:sp>
      <p:sp>
        <p:nvSpPr>
          <p:cNvPr id="4" name="内容占位符 2">
            <a:extLst>
              <a:ext uri="{FF2B5EF4-FFF2-40B4-BE49-F238E27FC236}">
                <a16:creationId xmlns:a16="http://schemas.microsoft.com/office/drawing/2014/main" id="{346C8DE3-9F87-4B4E-8963-4BD7757E92EC}"/>
              </a:ext>
            </a:extLst>
          </p:cNvPr>
          <p:cNvSpPr>
            <a:spLocks noGrp="1"/>
          </p:cNvSpPr>
          <p:nvPr>
            <p:ph idx="1"/>
          </p:nvPr>
        </p:nvSpPr>
        <p:spPr>
          <a:xfrm>
            <a:off x="457200" y="915566"/>
            <a:ext cx="8435280" cy="2091679"/>
          </a:xfrm>
        </p:spPr>
        <p:txBody>
          <a:bodyPr>
            <a:normAutofit/>
          </a:bodyPr>
          <a:lstStyle/>
          <a:p>
            <a:r>
              <a:rPr lang="en-US" altLang="zh-CN" sz="2000" dirty="0"/>
              <a:t>Git </a:t>
            </a:r>
            <a:r>
              <a:rPr lang="zh-CN" altLang="en-US" sz="2000" dirty="0"/>
              <a:t>和其它版本控制系统的主要差别在于 </a:t>
            </a:r>
            <a:r>
              <a:rPr lang="en-US" altLang="zh-CN" sz="2000" dirty="0"/>
              <a:t>Git </a:t>
            </a:r>
            <a:r>
              <a:rPr lang="zh-CN" altLang="en-US" sz="2000" dirty="0"/>
              <a:t>对待数据的方式。直接记录快照，而非差异比较</a:t>
            </a:r>
          </a:p>
          <a:p>
            <a:r>
              <a:rPr lang="zh-CN" altLang="en-US" sz="2000" dirty="0"/>
              <a:t>其它大部分系统以文件变更列表的方式存储信息，这类系统（</a:t>
            </a:r>
            <a:r>
              <a:rPr lang="en-US" altLang="zh-CN" sz="2000" dirty="0"/>
              <a:t>CVS</a:t>
            </a:r>
            <a:r>
              <a:rPr lang="zh-CN" altLang="en-US" sz="2000" dirty="0"/>
              <a:t>、</a:t>
            </a:r>
            <a:r>
              <a:rPr lang="en-US" altLang="zh-CN" sz="2000" dirty="0"/>
              <a:t>Subversion</a:t>
            </a:r>
            <a:r>
              <a:rPr lang="zh-CN" altLang="en-US" sz="2000" dirty="0"/>
              <a:t>、</a:t>
            </a:r>
            <a:r>
              <a:rPr lang="en-US" altLang="zh-CN" sz="2000" dirty="0"/>
              <a:t>Perforce</a:t>
            </a:r>
            <a:r>
              <a:rPr lang="zh-CN" altLang="en-US" sz="2000" dirty="0"/>
              <a:t>、</a:t>
            </a:r>
            <a:r>
              <a:rPr lang="en-US" altLang="zh-CN" sz="2000" dirty="0"/>
              <a:t>Bazaar </a:t>
            </a:r>
            <a:r>
              <a:rPr lang="zh-CN" altLang="en-US" sz="2000" dirty="0"/>
              <a:t>等等） 将它们存储的信息看作是一组基本文件和每个文件随时间逐步累积的差异 （它们通常称作 基于差异（</a:t>
            </a:r>
            <a:r>
              <a:rPr lang="en-US" altLang="zh-CN" sz="2000" dirty="0"/>
              <a:t>delta-based</a:t>
            </a:r>
            <a:r>
              <a:rPr lang="zh-CN" altLang="en-US" sz="2000" dirty="0"/>
              <a:t>） 的版本控制）。</a:t>
            </a:r>
          </a:p>
        </p:txBody>
      </p:sp>
      <p:pic>
        <p:nvPicPr>
          <p:cNvPr id="3" name="图片 2">
            <a:extLst>
              <a:ext uri="{FF2B5EF4-FFF2-40B4-BE49-F238E27FC236}">
                <a16:creationId xmlns:a16="http://schemas.microsoft.com/office/drawing/2014/main" id="{64034C12-0C57-4B93-955A-C5CF7BDF507B}"/>
              </a:ext>
            </a:extLst>
          </p:cNvPr>
          <p:cNvPicPr>
            <a:picLocks noChangeAspect="1"/>
          </p:cNvPicPr>
          <p:nvPr/>
        </p:nvPicPr>
        <p:blipFill>
          <a:blip r:embed="rId2"/>
          <a:stretch>
            <a:fillRect/>
          </a:stretch>
        </p:blipFill>
        <p:spPr>
          <a:xfrm>
            <a:off x="1799692" y="2859782"/>
            <a:ext cx="5544616" cy="2227847"/>
          </a:xfrm>
          <a:prstGeom prst="rect">
            <a:avLst/>
          </a:prstGeom>
        </p:spPr>
      </p:pic>
    </p:spTree>
    <p:extLst>
      <p:ext uri="{BB962C8B-B14F-4D97-AF65-F5344CB8AC3E}">
        <p14:creationId xmlns:p14="http://schemas.microsoft.com/office/powerpoint/2010/main" val="3621441359"/>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1.4.1  </a:t>
            </a:r>
            <a:r>
              <a:rPr lang="zh-CN" altLang="en-US" dirty="0"/>
              <a:t>开源定义和相关概念</a:t>
            </a:r>
          </a:p>
        </p:txBody>
      </p:sp>
      <p:sp>
        <p:nvSpPr>
          <p:cNvPr id="3" name="内容占位符 2"/>
          <p:cNvSpPr>
            <a:spLocks noGrp="1"/>
          </p:cNvSpPr>
          <p:nvPr>
            <p:ph idx="1"/>
          </p:nvPr>
        </p:nvSpPr>
        <p:spPr/>
        <p:txBody>
          <a:bodyPr>
            <a:normAutofit/>
          </a:bodyPr>
          <a:lstStyle/>
          <a:p>
            <a:r>
              <a:rPr lang="zh-CN" altLang="zh-CN" sz="2000" dirty="0">
                <a:solidFill>
                  <a:srgbClr val="C00000"/>
                </a:solidFill>
              </a:rPr>
              <a:t>开源</a:t>
            </a:r>
            <a:r>
              <a:rPr lang="zh-CN" altLang="zh-CN" sz="2000" dirty="0"/>
              <a:t>，即开放一类技术或一种产品的源代码、源数据、源资产等，可以是各行业的技术或产品，其范畴涵盖文化、产业、法律、技术等多个社会维度。如果开放的是软件代码，一般被称作开源软件。</a:t>
            </a:r>
            <a:endParaRPr lang="en-US" altLang="zh-CN" sz="2000" dirty="0"/>
          </a:p>
          <a:p>
            <a:r>
              <a:rPr lang="zh-CN" altLang="zh-CN" sz="2000" dirty="0">
                <a:solidFill>
                  <a:srgbClr val="C00000"/>
                </a:solidFill>
              </a:rPr>
              <a:t>开源软件</a:t>
            </a:r>
            <a:r>
              <a:rPr lang="zh-CN" altLang="zh-CN" sz="2000" dirty="0"/>
              <a:t>是一种版权持有人为任何人和任何目的提供学习、修改和分发权利，并公布源代码的计算机软件。</a:t>
            </a:r>
            <a:endParaRPr lang="en-US" altLang="zh-CN" sz="2000" dirty="0"/>
          </a:p>
          <a:p>
            <a:r>
              <a:rPr lang="zh-CN" altLang="zh-CN" sz="2000" dirty="0"/>
              <a:t>开源软件促进会（</a:t>
            </a:r>
            <a:r>
              <a:rPr lang="en-US" altLang="zh-CN" sz="2000" dirty="0"/>
              <a:t>Open Source Initiative</a:t>
            </a:r>
            <a:r>
              <a:rPr lang="zh-CN" altLang="zh-CN" sz="2000" dirty="0"/>
              <a:t>，</a:t>
            </a:r>
            <a:r>
              <a:rPr lang="en-US" altLang="zh-CN" sz="2000" dirty="0"/>
              <a:t>OSI</a:t>
            </a:r>
            <a:r>
              <a:rPr lang="zh-CN" altLang="zh-CN" sz="2000" dirty="0"/>
              <a:t>）对开源软件有明确的定义，业界公认只有符合该定义的软件才能被称为开发源代码软件，简称开源软件。</a:t>
            </a:r>
            <a:endParaRPr lang="zh-CN" altLang="en-US" sz="2000" dirty="0"/>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Git</a:t>
            </a:r>
            <a:endParaRPr lang="zh-CN" altLang="en-US" dirty="0"/>
          </a:p>
        </p:txBody>
      </p:sp>
      <p:sp>
        <p:nvSpPr>
          <p:cNvPr id="4" name="内容占位符 2">
            <a:extLst>
              <a:ext uri="{FF2B5EF4-FFF2-40B4-BE49-F238E27FC236}">
                <a16:creationId xmlns:a16="http://schemas.microsoft.com/office/drawing/2014/main" id="{346C8DE3-9F87-4B4E-8963-4BD7757E92EC}"/>
              </a:ext>
            </a:extLst>
          </p:cNvPr>
          <p:cNvSpPr>
            <a:spLocks noGrp="1"/>
          </p:cNvSpPr>
          <p:nvPr>
            <p:ph idx="1"/>
          </p:nvPr>
        </p:nvSpPr>
        <p:spPr>
          <a:xfrm>
            <a:off x="457200" y="915567"/>
            <a:ext cx="8435280" cy="1800200"/>
          </a:xfrm>
        </p:spPr>
        <p:txBody>
          <a:bodyPr>
            <a:normAutofit/>
          </a:bodyPr>
          <a:lstStyle/>
          <a:p>
            <a:r>
              <a:rPr lang="en-US" altLang="zh-CN" sz="2000" dirty="0"/>
              <a:t>Git </a:t>
            </a:r>
            <a:r>
              <a:rPr lang="zh-CN" altLang="en-US" sz="2000" dirty="0"/>
              <a:t>不按照以上方式对待或保存数据。反之，</a:t>
            </a:r>
            <a:r>
              <a:rPr lang="en-US" altLang="zh-CN" sz="2000" dirty="0"/>
              <a:t>Git </a:t>
            </a:r>
            <a:r>
              <a:rPr lang="zh-CN" altLang="en-US" sz="2000" dirty="0"/>
              <a:t>更像是把数据看作是对小型文件系统的一系列快照。 在 </a:t>
            </a:r>
            <a:r>
              <a:rPr lang="en-US" altLang="zh-CN" sz="2000" dirty="0"/>
              <a:t>Git </a:t>
            </a:r>
            <a:r>
              <a:rPr lang="zh-CN" altLang="en-US" sz="2000" dirty="0"/>
              <a:t>中，每当你提交更新或保存项目状态时，它基本上就会对当时的全部文件创建一个快照并保存这个快照的索引。 为了效率，如果文件没有修改，</a:t>
            </a:r>
            <a:r>
              <a:rPr lang="en-US" altLang="zh-CN" sz="2000" dirty="0"/>
              <a:t>Git </a:t>
            </a:r>
            <a:r>
              <a:rPr lang="zh-CN" altLang="en-US" sz="2000" dirty="0"/>
              <a:t>不再重新存储该文件，而是只保留一个链接指向之前存储的文件。 </a:t>
            </a:r>
            <a:r>
              <a:rPr lang="en-US" altLang="zh-CN" sz="2000" dirty="0"/>
              <a:t>Git </a:t>
            </a:r>
            <a:r>
              <a:rPr lang="zh-CN" altLang="en-US" sz="2000" dirty="0"/>
              <a:t>对待数据更像是一个 快照流。</a:t>
            </a:r>
          </a:p>
        </p:txBody>
      </p:sp>
      <p:pic>
        <p:nvPicPr>
          <p:cNvPr id="5" name="图片 4">
            <a:extLst>
              <a:ext uri="{FF2B5EF4-FFF2-40B4-BE49-F238E27FC236}">
                <a16:creationId xmlns:a16="http://schemas.microsoft.com/office/drawing/2014/main" id="{C9041F4E-96CE-4EDD-BDBB-74B16B03E5DC}"/>
              </a:ext>
            </a:extLst>
          </p:cNvPr>
          <p:cNvPicPr>
            <a:picLocks noChangeAspect="1"/>
          </p:cNvPicPr>
          <p:nvPr/>
        </p:nvPicPr>
        <p:blipFill>
          <a:blip r:embed="rId2"/>
          <a:stretch>
            <a:fillRect/>
          </a:stretch>
        </p:blipFill>
        <p:spPr>
          <a:xfrm>
            <a:off x="1542492" y="2695749"/>
            <a:ext cx="6264696" cy="2401879"/>
          </a:xfrm>
          <a:prstGeom prst="rect">
            <a:avLst/>
          </a:prstGeom>
        </p:spPr>
      </p:pic>
    </p:spTree>
    <p:extLst>
      <p:ext uri="{BB962C8B-B14F-4D97-AF65-F5344CB8AC3E}">
        <p14:creationId xmlns:p14="http://schemas.microsoft.com/office/powerpoint/2010/main" val="815282861"/>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Git</a:t>
            </a:r>
            <a:endParaRPr lang="zh-CN" altLang="en-US" dirty="0"/>
          </a:p>
        </p:txBody>
      </p:sp>
      <p:sp>
        <p:nvSpPr>
          <p:cNvPr id="3" name="内容占位符 2"/>
          <p:cNvSpPr>
            <a:spLocks noGrp="1"/>
          </p:cNvSpPr>
          <p:nvPr>
            <p:ph idx="1"/>
          </p:nvPr>
        </p:nvSpPr>
        <p:spPr/>
        <p:txBody>
          <a:bodyPr>
            <a:normAutofit/>
          </a:bodyPr>
          <a:lstStyle/>
          <a:p>
            <a:r>
              <a:rPr lang="en-US" altLang="zh-CN" sz="2000" dirty="0">
                <a:solidFill>
                  <a:srgbClr val="C00000"/>
                </a:solidFill>
              </a:rPr>
              <a:t>Git</a:t>
            </a:r>
            <a:r>
              <a:rPr lang="zh-CN" altLang="en-US" sz="2000" dirty="0">
                <a:solidFill>
                  <a:srgbClr val="C00000"/>
                </a:solidFill>
              </a:rPr>
              <a:t>的优势</a:t>
            </a:r>
            <a:endParaRPr lang="en-US" altLang="zh-CN" sz="2000" dirty="0">
              <a:solidFill>
                <a:srgbClr val="C00000"/>
              </a:solidFill>
            </a:endParaRPr>
          </a:p>
          <a:p>
            <a:r>
              <a:rPr lang="zh-CN" altLang="en-US" sz="2000" dirty="0"/>
              <a:t>大部分操作在本地完成，不需要联网</a:t>
            </a:r>
            <a:endParaRPr lang="en-US" altLang="zh-CN" sz="2000" dirty="0"/>
          </a:p>
          <a:p>
            <a:r>
              <a:rPr lang="zh-CN" altLang="en-US" sz="2000" dirty="0"/>
              <a:t>完整性保证</a:t>
            </a:r>
            <a:endParaRPr lang="en-US" altLang="zh-CN" sz="2000" dirty="0"/>
          </a:p>
          <a:p>
            <a:r>
              <a:rPr lang="zh-CN" altLang="en-US" sz="2000" dirty="0"/>
              <a:t>尽可能添加数据而不是删除或修改数据</a:t>
            </a:r>
            <a:endParaRPr lang="en-US" altLang="zh-CN" sz="2000" dirty="0"/>
          </a:p>
          <a:p>
            <a:r>
              <a:rPr lang="zh-CN" altLang="en-US" sz="2000" dirty="0"/>
              <a:t>分支操作非常快捷流畅</a:t>
            </a:r>
            <a:endParaRPr lang="en-US" altLang="zh-CN" sz="2000" dirty="0"/>
          </a:p>
          <a:p>
            <a:r>
              <a:rPr lang="zh-CN" altLang="en-US" sz="2000" dirty="0"/>
              <a:t>与</a:t>
            </a:r>
            <a:r>
              <a:rPr lang="en-US" altLang="zh-CN" sz="2000" dirty="0" err="1"/>
              <a:t>linux</a:t>
            </a:r>
            <a:r>
              <a:rPr lang="zh-CN" altLang="en-US" sz="2000" dirty="0"/>
              <a:t>命令全面兼容</a:t>
            </a:r>
          </a:p>
        </p:txBody>
      </p:sp>
    </p:spTree>
    <p:extLst>
      <p:ext uri="{BB962C8B-B14F-4D97-AF65-F5344CB8AC3E}">
        <p14:creationId xmlns:p14="http://schemas.microsoft.com/office/powerpoint/2010/main" val="3291000281"/>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Git</a:t>
            </a:r>
            <a:endParaRPr lang="zh-CN" altLang="en-US" dirty="0"/>
          </a:p>
        </p:txBody>
      </p:sp>
      <p:sp>
        <p:nvSpPr>
          <p:cNvPr id="3" name="内容占位符 2"/>
          <p:cNvSpPr>
            <a:spLocks noGrp="1"/>
          </p:cNvSpPr>
          <p:nvPr>
            <p:ph idx="1"/>
          </p:nvPr>
        </p:nvSpPr>
        <p:spPr>
          <a:xfrm>
            <a:off x="251520" y="1200151"/>
            <a:ext cx="5832648" cy="3394472"/>
          </a:xfrm>
        </p:spPr>
        <p:txBody>
          <a:bodyPr>
            <a:normAutofit lnSpcReduction="10000"/>
          </a:bodyPr>
          <a:lstStyle/>
          <a:p>
            <a:pPr marL="0" indent="0" algn="l">
              <a:buNone/>
            </a:pPr>
            <a:r>
              <a:rPr lang="en-US" altLang="zh-CN" sz="2000" dirty="0"/>
              <a:t>Git</a:t>
            </a:r>
            <a:r>
              <a:rPr lang="zh-CN" altLang="en-US" sz="2000" dirty="0"/>
              <a:t>有三种状态，你的文件可能处于其中之一： 已提交（</a:t>
            </a:r>
            <a:r>
              <a:rPr lang="en-US" altLang="zh-CN" sz="2000" dirty="0"/>
              <a:t>committed</a:t>
            </a:r>
            <a:r>
              <a:rPr lang="zh-CN" altLang="en-US" sz="2000" dirty="0"/>
              <a:t>）、已修改（</a:t>
            </a:r>
            <a:r>
              <a:rPr lang="en-US" altLang="zh-CN" sz="2000" dirty="0"/>
              <a:t>modified</a:t>
            </a:r>
            <a:r>
              <a:rPr lang="zh-CN" altLang="en-US" sz="2000" dirty="0"/>
              <a:t>） 和 已暂存（</a:t>
            </a:r>
            <a:r>
              <a:rPr lang="en-US" altLang="zh-CN" sz="2000" dirty="0"/>
              <a:t>staged</a:t>
            </a:r>
            <a:r>
              <a:rPr lang="zh-CN" altLang="en-US" sz="2000" dirty="0"/>
              <a:t>）。</a:t>
            </a:r>
          </a:p>
          <a:p>
            <a:pPr algn="l">
              <a:buFont typeface="Arial" panose="020B0604020202020204" pitchFamily="34" charset="0"/>
              <a:buChar char="•"/>
            </a:pPr>
            <a:r>
              <a:rPr lang="zh-CN" altLang="en-US" sz="2000" dirty="0"/>
              <a:t>已修改表示修改了文件，但还没保存到数据库中。</a:t>
            </a:r>
          </a:p>
          <a:p>
            <a:pPr algn="l">
              <a:buFont typeface="Arial" panose="020B0604020202020204" pitchFamily="34" charset="0"/>
              <a:buChar char="•"/>
            </a:pPr>
            <a:r>
              <a:rPr lang="zh-CN" altLang="en-US" sz="2000" dirty="0"/>
              <a:t>已暂存表示对一个已修改文件的当前版本做了标记，使之包含在下次提交的快照中。</a:t>
            </a:r>
          </a:p>
          <a:p>
            <a:pPr algn="l">
              <a:buFont typeface="Arial" panose="020B0604020202020204" pitchFamily="34" charset="0"/>
              <a:buChar char="•"/>
            </a:pPr>
            <a:r>
              <a:rPr lang="zh-CN" altLang="en-US" sz="2000" dirty="0"/>
              <a:t>已提交表示数据已经安全地保存在本地数据库中。</a:t>
            </a:r>
          </a:p>
          <a:p>
            <a:pPr marL="0" indent="0" algn="l">
              <a:buNone/>
            </a:pPr>
            <a:r>
              <a:rPr lang="zh-CN" altLang="en-US" sz="2000" dirty="0"/>
              <a:t>这会让我们的 </a:t>
            </a:r>
            <a:r>
              <a:rPr lang="en-US" altLang="zh-CN" sz="2000" dirty="0"/>
              <a:t>Git </a:t>
            </a:r>
            <a:r>
              <a:rPr lang="zh-CN" altLang="en-US" sz="2000" dirty="0"/>
              <a:t>项目拥有三个阶段：工作区、暂存区以及 </a:t>
            </a:r>
            <a:r>
              <a:rPr lang="en-US" altLang="zh-CN" sz="2000" dirty="0"/>
              <a:t>Git </a:t>
            </a:r>
            <a:r>
              <a:rPr lang="zh-CN" altLang="en-US" sz="2000" dirty="0"/>
              <a:t>目录。</a:t>
            </a:r>
          </a:p>
          <a:p>
            <a:endParaRPr lang="en-US" altLang="zh-CN" sz="2000" dirty="0">
              <a:solidFill>
                <a:srgbClr val="C00000"/>
              </a:solidFill>
            </a:endParaRPr>
          </a:p>
          <a:p>
            <a:endParaRPr lang="zh-CN" altLang="en-US" sz="2000" dirty="0"/>
          </a:p>
        </p:txBody>
      </p:sp>
      <p:pic>
        <p:nvPicPr>
          <p:cNvPr id="4" name="图片 3">
            <a:extLst>
              <a:ext uri="{FF2B5EF4-FFF2-40B4-BE49-F238E27FC236}">
                <a16:creationId xmlns:a16="http://schemas.microsoft.com/office/drawing/2014/main" id="{127A0553-0959-4906-8477-893504FA23E3}"/>
              </a:ext>
            </a:extLst>
          </p:cNvPr>
          <p:cNvPicPr>
            <a:picLocks noChangeAspect="1"/>
          </p:cNvPicPr>
          <p:nvPr/>
        </p:nvPicPr>
        <p:blipFill>
          <a:blip r:embed="rId2"/>
          <a:stretch>
            <a:fillRect/>
          </a:stretch>
        </p:blipFill>
        <p:spPr>
          <a:xfrm>
            <a:off x="6084168" y="1131590"/>
            <a:ext cx="2667159" cy="3301876"/>
          </a:xfrm>
          <a:prstGeom prst="rect">
            <a:avLst/>
          </a:prstGeom>
        </p:spPr>
      </p:pic>
    </p:spTree>
    <p:extLst>
      <p:ext uri="{BB962C8B-B14F-4D97-AF65-F5344CB8AC3E}">
        <p14:creationId xmlns:p14="http://schemas.microsoft.com/office/powerpoint/2010/main" val="1570894902"/>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590872" y="1200151"/>
            <a:ext cx="8229600" cy="3394472"/>
          </a:xfrm>
        </p:spPr>
        <p:txBody>
          <a:bodyPr>
            <a:normAutofit/>
          </a:bodyPr>
          <a:lstStyle/>
          <a:p>
            <a:pPr algn="l"/>
            <a:r>
              <a:rPr lang="en-US" altLang="zh-CN" sz="2000" dirty="0"/>
              <a:t>Git </a:t>
            </a:r>
            <a:r>
              <a:rPr lang="zh-CN" altLang="en-US" sz="2000" dirty="0"/>
              <a:t>仓库目录是 </a:t>
            </a:r>
            <a:r>
              <a:rPr lang="en-US" altLang="zh-CN" sz="2000" dirty="0"/>
              <a:t>Git </a:t>
            </a:r>
            <a:r>
              <a:rPr lang="zh-CN" altLang="en-US" sz="2000" dirty="0"/>
              <a:t>用来保存项目的元数据和对象数据库的地方。 这是 </a:t>
            </a:r>
            <a:r>
              <a:rPr lang="en-US" altLang="zh-CN" sz="2000" dirty="0"/>
              <a:t>Git </a:t>
            </a:r>
            <a:r>
              <a:rPr lang="zh-CN" altLang="en-US" sz="2000" dirty="0"/>
              <a:t>中最重要的部分，从其它计算机克隆仓库时，复制的就是这里的数据。</a:t>
            </a:r>
            <a:endParaRPr lang="en-US" altLang="zh-CN" sz="2000" dirty="0"/>
          </a:p>
          <a:p>
            <a:pPr algn="l"/>
            <a:r>
              <a:rPr lang="zh-CN" altLang="en-US" sz="2000" dirty="0"/>
              <a:t>基本的 </a:t>
            </a:r>
            <a:r>
              <a:rPr lang="en-US" altLang="zh-CN" sz="2000" dirty="0"/>
              <a:t>Git </a:t>
            </a:r>
            <a:r>
              <a:rPr lang="zh-CN" altLang="en-US" sz="2000" dirty="0"/>
              <a:t>工作流程如下：</a:t>
            </a:r>
          </a:p>
          <a:p>
            <a:pPr algn="l">
              <a:buFont typeface="+mj-lt"/>
              <a:buAutoNum type="arabicPeriod"/>
            </a:pPr>
            <a:r>
              <a:rPr lang="zh-CN" altLang="en-US" sz="2000" dirty="0"/>
              <a:t>在工作区中修改文件。</a:t>
            </a:r>
          </a:p>
          <a:p>
            <a:pPr algn="l">
              <a:buFont typeface="+mj-lt"/>
              <a:buAutoNum type="arabicPeriod"/>
            </a:pPr>
            <a:r>
              <a:rPr lang="zh-CN" altLang="en-US" sz="2000" dirty="0"/>
              <a:t>将你想要下次提交的更改选择性地暂存，这样只会将更改的部分添加到暂存区。</a:t>
            </a:r>
          </a:p>
          <a:p>
            <a:pPr algn="l">
              <a:buFont typeface="+mj-lt"/>
              <a:buAutoNum type="arabicPeriod"/>
            </a:pPr>
            <a:r>
              <a:rPr lang="zh-CN" altLang="en-US" sz="2000" dirty="0"/>
              <a:t>提交更新，找到暂存区的文件，将快照永久性存储到 </a:t>
            </a:r>
            <a:r>
              <a:rPr lang="en-US" altLang="zh-CN" sz="2000" dirty="0"/>
              <a:t>Git </a:t>
            </a:r>
            <a:r>
              <a:rPr lang="zh-CN" altLang="en-US" sz="2000" dirty="0"/>
              <a:t>目录。</a:t>
            </a:r>
          </a:p>
          <a:p>
            <a:endParaRPr lang="en-US" altLang="zh-CN" sz="2000" dirty="0">
              <a:solidFill>
                <a:srgbClr val="C00000"/>
              </a:solidFill>
            </a:endParaRPr>
          </a:p>
          <a:p>
            <a:endParaRPr lang="zh-CN" altLang="en-US" sz="2000" dirty="0"/>
          </a:p>
        </p:txBody>
      </p:sp>
    </p:spTree>
    <p:extLst>
      <p:ext uri="{BB962C8B-B14F-4D97-AF65-F5344CB8AC3E}">
        <p14:creationId xmlns:p14="http://schemas.microsoft.com/office/powerpoint/2010/main" val="2901288774"/>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251520" y="1200151"/>
            <a:ext cx="5832648" cy="3394472"/>
          </a:xfrm>
        </p:spPr>
        <p:txBody>
          <a:bodyPr>
            <a:normAutofit/>
          </a:bodyPr>
          <a:lstStyle/>
          <a:p>
            <a:pPr marL="0" indent="0" algn="l">
              <a:buNone/>
            </a:pPr>
            <a:r>
              <a:rPr lang="en-US" altLang="zh-CN" sz="2000" dirty="0"/>
              <a:t>Git</a:t>
            </a:r>
            <a:r>
              <a:rPr lang="zh-CN" altLang="en-US" sz="2000" dirty="0"/>
              <a:t>有三种状态，你的文件可能处于其中之一</a:t>
            </a:r>
            <a:endParaRPr lang="en-US" altLang="zh-CN" sz="2000" dirty="0">
              <a:solidFill>
                <a:srgbClr val="C00000"/>
              </a:solidFill>
            </a:endParaRPr>
          </a:p>
          <a:p>
            <a:endParaRPr lang="zh-CN" altLang="en-US" sz="2000" dirty="0"/>
          </a:p>
        </p:txBody>
      </p:sp>
      <p:pic>
        <p:nvPicPr>
          <p:cNvPr id="5" name="图片 4">
            <a:extLst>
              <a:ext uri="{FF2B5EF4-FFF2-40B4-BE49-F238E27FC236}">
                <a16:creationId xmlns:a16="http://schemas.microsoft.com/office/drawing/2014/main" id="{20C7C64C-2804-4EB8-88A3-165D4480D083}"/>
              </a:ext>
            </a:extLst>
          </p:cNvPr>
          <p:cNvPicPr>
            <a:picLocks noChangeAspect="1"/>
          </p:cNvPicPr>
          <p:nvPr/>
        </p:nvPicPr>
        <p:blipFill>
          <a:blip r:embed="rId2"/>
          <a:stretch>
            <a:fillRect/>
          </a:stretch>
        </p:blipFill>
        <p:spPr>
          <a:xfrm>
            <a:off x="2231740" y="2605711"/>
            <a:ext cx="4680520" cy="2331811"/>
          </a:xfrm>
          <a:prstGeom prst="rect">
            <a:avLst/>
          </a:prstGeom>
        </p:spPr>
      </p:pic>
    </p:spTree>
    <p:extLst>
      <p:ext uri="{BB962C8B-B14F-4D97-AF65-F5344CB8AC3E}">
        <p14:creationId xmlns:p14="http://schemas.microsoft.com/office/powerpoint/2010/main" val="554085567"/>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p:txBody>
          <a:bodyPr>
            <a:normAutofit/>
          </a:bodyPr>
          <a:lstStyle/>
          <a:p>
            <a:r>
              <a:rPr lang="en-US" altLang="zh-CN" sz="2000" dirty="0">
                <a:solidFill>
                  <a:srgbClr val="C00000"/>
                </a:solidFill>
              </a:rPr>
              <a:t>Git</a:t>
            </a:r>
            <a:r>
              <a:rPr lang="zh-CN" altLang="en-US" sz="2000" dirty="0">
                <a:solidFill>
                  <a:srgbClr val="C00000"/>
                </a:solidFill>
              </a:rPr>
              <a:t>下载</a:t>
            </a:r>
            <a:r>
              <a:rPr lang="en-US" altLang="zh-CN" sz="2000" dirty="0">
                <a:solidFill>
                  <a:srgbClr val="C00000"/>
                </a:solidFill>
                <a:hlinkClick r:id="rId2"/>
              </a:rPr>
              <a:t>https://git-scm.com/downloads</a:t>
            </a:r>
            <a:r>
              <a:rPr lang="en-US" altLang="zh-CN" sz="2000" dirty="0">
                <a:solidFill>
                  <a:srgbClr val="C00000"/>
                </a:solidFill>
              </a:rPr>
              <a:t>. Linux/Windows/Mac-OS</a:t>
            </a:r>
          </a:p>
          <a:p>
            <a:endParaRPr lang="zh-CN" altLang="en-US" sz="2000" dirty="0"/>
          </a:p>
        </p:txBody>
      </p:sp>
      <p:pic>
        <p:nvPicPr>
          <p:cNvPr id="6" name="图片 5">
            <a:extLst>
              <a:ext uri="{FF2B5EF4-FFF2-40B4-BE49-F238E27FC236}">
                <a16:creationId xmlns:a16="http://schemas.microsoft.com/office/drawing/2014/main" id="{DBE18435-B730-42BE-9C8C-488AA5EBE761}"/>
              </a:ext>
            </a:extLst>
          </p:cNvPr>
          <p:cNvPicPr>
            <a:picLocks noChangeAspect="1"/>
          </p:cNvPicPr>
          <p:nvPr/>
        </p:nvPicPr>
        <p:blipFill>
          <a:blip r:embed="rId3"/>
          <a:stretch>
            <a:fillRect/>
          </a:stretch>
        </p:blipFill>
        <p:spPr>
          <a:xfrm>
            <a:off x="179512" y="1727377"/>
            <a:ext cx="4119914" cy="3207169"/>
          </a:xfrm>
          <a:prstGeom prst="rect">
            <a:avLst/>
          </a:prstGeom>
        </p:spPr>
      </p:pic>
      <p:pic>
        <p:nvPicPr>
          <p:cNvPr id="7" name="图片 6">
            <a:extLst>
              <a:ext uri="{FF2B5EF4-FFF2-40B4-BE49-F238E27FC236}">
                <a16:creationId xmlns:a16="http://schemas.microsoft.com/office/drawing/2014/main" id="{B23293D2-460E-49FE-A269-6C3C22489015}"/>
              </a:ext>
            </a:extLst>
          </p:cNvPr>
          <p:cNvPicPr>
            <a:picLocks noChangeAspect="1"/>
          </p:cNvPicPr>
          <p:nvPr/>
        </p:nvPicPr>
        <p:blipFill>
          <a:blip r:embed="rId4"/>
          <a:stretch>
            <a:fillRect/>
          </a:stretch>
        </p:blipFill>
        <p:spPr>
          <a:xfrm>
            <a:off x="4299426" y="1886506"/>
            <a:ext cx="5462166" cy="2888909"/>
          </a:xfrm>
          <a:prstGeom prst="rect">
            <a:avLst/>
          </a:prstGeom>
        </p:spPr>
      </p:pic>
    </p:spTree>
    <p:extLst>
      <p:ext uri="{BB962C8B-B14F-4D97-AF65-F5344CB8AC3E}">
        <p14:creationId xmlns:p14="http://schemas.microsoft.com/office/powerpoint/2010/main" val="596399458"/>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92500" lnSpcReduction="10000"/>
          </a:bodyPr>
          <a:lstStyle/>
          <a:p>
            <a:r>
              <a:rPr lang="zh-CN" altLang="en-US" sz="2000" dirty="0"/>
              <a:t>新建项目文件夹</a:t>
            </a:r>
          </a:p>
        </p:txBody>
      </p:sp>
      <p:pic>
        <p:nvPicPr>
          <p:cNvPr id="4" name="图片 3">
            <a:extLst>
              <a:ext uri="{FF2B5EF4-FFF2-40B4-BE49-F238E27FC236}">
                <a16:creationId xmlns:a16="http://schemas.microsoft.com/office/drawing/2014/main" id="{71E2A4B2-AAF7-4438-9191-3A125F429AA4}"/>
              </a:ext>
            </a:extLst>
          </p:cNvPr>
          <p:cNvPicPr>
            <a:picLocks noChangeAspect="1"/>
          </p:cNvPicPr>
          <p:nvPr/>
        </p:nvPicPr>
        <p:blipFill>
          <a:blip r:embed="rId2"/>
          <a:stretch>
            <a:fillRect/>
          </a:stretch>
        </p:blipFill>
        <p:spPr>
          <a:xfrm>
            <a:off x="852487" y="1595437"/>
            <a:ext cx="5087665" cy="1335431"/>
          </a:xfrm>
          <a:prstGeom prst="rect">
            <a:avLst/>
          </a:prstGeom>
        </p:spPr>
      </p:pic>
      <p:pic>
        <p:nvPicPr>
          <p:cNvPr id="5" name="图片 4">
            <a:extLst>
              <a:ext uri="{FF2B5EF4-FFF2-40B4-BE49-F238E27FC236}">
                <a16:creationId xmlns:a16="http://schemas.microsoft.com/office/drawing/2014/main" id="{3470E775-DD93-4EDB-9C0F-96B3BAC19AE5}"/>
              </a:ext>
            </a:extLst>
          </p:cNvPr>
          <p:cNvPicPr>
            <a:picLocks noChangeAspect="1"/>
          </p:cNvPicPr>
          <p:nvPr/>
        </p:nvPicPr>
        <p:blipFill>
          <a:blip r:embed="rId3"/>
          <a:stretch>
            <a:fillRect/>
          </a:stretch>
        </p:blipFill>
        <p:spPr>
          <a:xfrm>
            <a:off x="827584" y="3579863"/>
            <a:ext cx="6080251" cy="1260371"/>
          </a:xfrm>
          <a:prstGeom prst="rect">
            <a:avLst/>
          </a:prstGeom>
        </p:spPr>
      </p:pic>
      <p:sp>
        <p:nvSpPr>
          <p:cNvPr id="8" name="内容占位符 2">
            <a:extLst>
              <a:ext uri="{FF2B5EF4-FFF2-40B4-BE49-F238E27FC236}">
                <a16:creationId xmlns:a16="http://schemas.microsoft.com/office/drawing/2014/main" id="{292BBAF0-472C-4F51-97EF-0AC9877F62E1}"/>
              </a:ext>
            </a:extLst>
          </p:cNvPr>
          <p:cNvSpPr txBox="1">
            <a:spLocks/>
          </p:cNvSpPr>
          <p:nvPr/>
        </p:nvSpPr>
        <p:spPr>
          <a:xfrm>
            <a:off x="457200" y="3171236"/>
            <a:ext cx="8229600" cy="363487"/>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t>初始化</a:t>
            </a:r>
            <a:r>
              <a:rPr lang="en-US" altLang="zh-CN" sz="2000" dirty="0"/>
              <a:t>git </a:t>
            </a:r>
            <a:r>
              <a:rPr lang="en-US" altLang="zh-CN" sz="2000" dirty="0" err="1"/>
              <a:t>init</a:t>
            </a:r>
            <a:endParaRPr lang="zh-CN" altLang="en-US" sz="2000" dirty="0"/>
          </a:p>
        </p:txBody>
      </p:sp>
    </p:spTree>
    <p:extLst>
      <p:ext uri="{BB962C8B-B14F-4D97-AF65-F5344CB8AC3E}">
        <p14:creationId xmlns:p14="http://schemas.microsoft.com/office/powerpoint/2010/main" val="4133111628"/>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92500" lnSpcReduction="10000"/>
          </a:bodyPr>
          <a:lstStyle/>
          <a:p>
            <a:r>
              <a:rPr lang="zh-CN" altLang="en-US" sz="2000" dirty="0"/>
              <a:t>新建项目文件夹</a:t>
            </a:r>
          </a:p>
        </p:txBody>
      </p:sp>
      <p:pic>
        <p:nvPicPr>
          <p:cNvPr id="4" name="图片 3">
            <a:extLst>
              <a:ext uri="{FF2B5EF4-FFF2-40B4-BE49-F238E27FC236}">
                <a16:creationId xmlns:a16="http://schemas.microsoft.com/office/drawing/2014/main" id="{71E2A4B2-AAF7-4438-9191-3A125F429AA4}"/>
              </a:ext>
            </a:extLst>
          </p:cNvPr>
          <p:cNvPicPr>
            <a:picLocks noChangeAspect="1"/>
          </p:cNvPicPr>
          <p:nvPr/>
        </p:nvPicPr>
        <p:blipFill>
          <a:blip r:embed="rId2"/>
          <a:stretch>
            <a:fillRect/>
          </a:stretch>
        </p:blipFill>
        <p:spPr>
          <a:xfrm>
            <a:off x="852487" y="1595437"/>
            <a:ext cx="5087665" cy="1335431"/>
          </a:xfrm>
          <a:prstGeom prst="rect">
            <a:avLst/>
          </a:prstGeom>
        </p:spPr>
      </p:pic>
      <p:pic>
        <p:nvPicPr>
          <p:cNvPr id="5" name="图片 4">
            <a:extLst>
              <a:ext uri="{FF2B5EF4-FFF2-40B4-BE49-F238E27FC236}">
                <a16:creationId xmlns:a16="http://schemas.microsoft.com/office/drawing/2014/main" id="{3470E775-DD93-4EDB-9C0F-96B3BAC19AE5}"/>
              </a:ext>
            </a:extLst>
          </p:cNvPr>
          <p:cNvPicPr>
            <a:picLocks noChangeAspect="1"/>
          </p:cNvPicPr>
          <p:nvPr/>
        </p:nvPicPr>
        <p:blipFill>
          <a:blip r:embed="rId3"/>
          <a:stretch>
            <a:fillRect/>
          </a:stretch>
        </p:blipFill>
        <p:spPr>
          <a:xfrm>
            <a:off x="827584" y="3579863"/>
            <a:ext cx="6080251" cy="1260371"/>
          </a:xfrm>
          <a:prstGeom prst="rect">
            <a:avLst/>
          </a:prstGeom>
        </p:spPr>
      </p:pic>
      <p:sp>
        <p:nvSpPr>
          <p:cNvPr id="8" name="内容占位符 2">
            <a:extLst>
              <a:ext uri="{FF2B5EF4-FFF2-40B4-BE49-F238E27FC236}">
                <a16:creationId xmlns:a16="http://schemas.microsoft.com/office/drawing/2014/main" id="{292BBAF0-472C-4F51-97EF-0AC9877F62E1}"/>
              </a:ext>
            </a:extLst>
          </p:cNvPr>
          <p:cNvSpPr txBox="1">
            <a:spLocks/>
          </p:cNvSpPr>
          <p:nvPr/>
        </p:nvSpPr>
        <p:spPr>
          <a:xfrm>
            <a:off x="457200" y="3171236"/>
            <a:ext cx="8229600" cy="363487"/>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黑体"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黑体" pitchFamily="49"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t>初始化</a:t>
            </a:r>
            <a:r>
              <a:rPr lang="en-US" altLang="zh-CN" sz="2000" dirty="0"/>
              <a:t>git </a:t>
            </a:r>
            <a:r>
              <a:rPr lang="en-US" altLang="zh-CN" sz="2000" dirty="0" err="1"/>
              <a:t>init</a:t>
            </a:r>
            <a:endParaRPr lang="zh-CN" altLang="en-US" sz="2000" dirty="0"/>
          </a:p>
        </p:txBody>
      </p:sp>
    </p:spTree>
    <p:extLst>
      <p:ext uri="{BB962C8B-B14F-4D97-AF65-F5344CB8AC3E}">
        <p14:creationId xmlns:p14="http://schemas.microsoft.com/office/powerpoint/2010/main" val="4205672478"/>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85000" lnSpcReduction="10000"/>
          </a:bodyPr>
          <a:lstStyle/>
          <a:p>
            <a:r>
              <a:rPr lang="zh-CN" altLang="en-US" sz="2000" dirty="0"/>
              <a:t>产生的</a:t>
            </a:r>
            <a:r>
              <a:rPr lang="en-US" altLang="zh-CN" sz="2000" dirty="0"/>
              <a:t>.git/</a:t>
            </a:r>
            <a:r>
              <a:rPr lang="zh-CN" altLang="en-US" sz="2000" dirty="0"/>
              <a:t>文件夹，存放的是本地库相关的子目录和文件，不要删除不要修改</a:t>
            </a:r>
          </a:p>
        </p:txBody>
      </p:sp>
      <p:pic>
        <p:nvPicPr>
          <p:cNvPr id="6" name="图片 5">
            <a:extLst>
              <a:ext uri="{FF2B5EF4-FFF2-40B4-BE49-F238E27FC236}">
                <a16:creationId xmlns:a16="http://schemas.microsoft.com/office/drawing/2014/main" id="{E39FD6B5-1F9D-4B82-8E8A-1EEC6099D994}"/>
              </a:ext>
            </a:extLst>
          </p:cNvPr>
          <p:cNvPicPr>
            <a:picLocks noChangeAspect="1"/>
          </p:cNvPicPr>
          <p:nvPr/>
        </p:nvPicPr>
        <p:blipFill>
          <a:blip r:embed="rId2"/>
          <a:stretch>
            <a:fillRect/>
          </a:stretch>
        </p:blipFill>
        <p:spPr>
          <a:xfrm>
            <a:off x="899592" y="1700561"/>
            <a:ext cx="7584988" cy="2808312"/>
          </a:xfrm>
          <a:prstGeom prst="rect">
            <a:avLst/>
          </a:prstGeom>
        </p:spPr>
      </p:pic>
    </p:spTree>
    <p:extLst>
      <p:ext uri="{BB962C8B-B14F-4D97-AF65-F5344CB8AC3E}">
        <p14:creationId xmlns:p14="http://schemas.microsoft.com/office/powerpoint/2010/main" val="3739174820"/>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pic>
        <p:nvPicPr>
          <p:cNvPr id="8" name="图片 7">
            <a:extLst>
              <a:ext uri="{FF2B5EF4-FFF2-40B4-BE49-F238E27FC236}">
                <a16:creationId xmlns:a16="http://schemas.microsoft.com/office/drawing/2014/main" id="{2EA03747-93C6-4D39-BC41-C83C7F253781}"/>
              </a:ext>
            </a:extLst>
          </p:cNvPr>
          <p:cNvPicPr>
            <a:picLocks noChangeAspect="1"/>
          </p:cNvPicPr>
          <p:nvPr/>
        </p:nvPicPr>
        <p:blipFill>
          <a:blip r:embed="rId2"/>
          <a:stretch>
            <a:fillRect/>
          </a:stretch>
        </p:blipFill>
        <p:spPr>
          <a:xfrm>
            <a:off x="638175" y="987574"/>
            <a:ext cx="7867650" cy="3829050"/>
          </a:xfrm>
          <a:prstGeom prst="rect">
            <a:avLst/>
          </a:prstGeom>
        </p:spPr>
      </p:pic>
    </p:spTree>
    <p:extLst>
      <p:ext uri="{BB962C8B-B14F-4D97-AF65-F5344CB8AC3E}">
        <p14:creationId xmlns:p14="http://schemas.microsoft.com/office/powerpoint/2010/main" val="808211757"/>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OSI</a:t>
            </a:r>
            <a:r>
              <a:rPr lang="zh-CN" altLang="zh-CN" dirty="0"/>
              <a:t>对开源软件特征的定义</a:t>
            </a:r>
            <a:endParaRPr lang="zh-CN" altLang="en-US" dirty="0"/>
          </a:p>
        </p:txBody>
      </p:sp>
      <p:sp>
        <p:nvSpPr>
          <p:cNvPr id="3" name="内容占位符 2"/>
          <p:cNvSpPr>
            <a:spLocks noGrp="1"/>
          </p:cNvSpPr>
          <p:nvPr>
            <p:ph idx="1"/>
          </p:nvPr>
        </p:nvSpPr>
        <p:spPr/>
        <p:txBody>
          <a:bodyPr>
            <a:normAutofit/>
          </a:bodyPr>
          <a:lstStyle/>
          <a:p>
            <a:r>
              <a:rPr lang="zh-CN" altLang="en-US" sz="2400" dirty="0"/>
              <a:t>开源软件的许可证不应限制任何个人或团体将包含该开源软件的广义作品进行销售或者赠予；</a:t>
            </a:r>
          </a:p>
          <a:p>
            <a:r>
              <a:rPr lang="zh-CN" altLang="en-US" sz="2400" dirty="0"/>
              <a:t>开源软件的程序必须包含源代码，必须允许发布源代码及以后的程序；</a:t>
            </a:r>
          </a:p>
          <a:p>
            <a:r>
              <a:rPr lang="zh-CN" altLang="en-US" sz="2400" dirty="0"/>
              <a:t>开源软件的许可证必须允许修改和派生作品，并且允许使用原有软件的许可条款发布它们。</a:t>
            </a:r>
          </a:p>
          <a:p>
            <a:endParaRPr lang="zh-CN" altLang="en-US" sz="2400"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92500" lnSpcReduction="10000"/>
          </a:bodyPr>
          <a:lstStyle/>
          <a:p>
            <a:r>
              <a:rPr lang="zh-CN" altLang="en-US" sz="2000" dirty="0"/>
              <a:t>设置签名</a:t>
            </a:r>
          </a:p>
        </p:txBody>
      </p:sp>
      <p:pic>
        <p:nvPicPr>
          <p:cNvPr id="4" name="图片 3">
            <a:extLst>
              <a:ext uri="{FF2B5EF4-FFF2-40B4-BE49-F238E27FC236}">
                <a16:creationId xmlns:a16="http://schemas.microsoft.com/office/drawing/2014/main" id="{CCE5F911-415B-4B43-8908-959826942B6E}"/>
              </a:ext>
            </a:extLst>
          </p:cNvPr>
          <p:cNvPicPr>
            <a:picLocks noChangeAspect="1"/>
          </p:cNvPicPr>
          <p:nvPr/>
        </p:nvPicPr>
        <p:blipFill>
          <a:blip r:embed="rId2"/>
          <a:stretch>
            <a:fillRect/>
          </a:stretch>
        </p:blipFill>
        <p:spPr>
          <a:xfrm>
            <a:off x="1043552" y="1676277"/>
            <a:ext cx="7056896" cy="3178419"/>
          </a:xfrm>
          <a:prstGeom prst="rect">
            <a:avLst/>
          </a:prstGeom>
        </p:spPr>
      </p:pic>
    </p:spTree>
    <p:extLst>
      <p:ext uri="{BB962C8B-B14F-4D97-AF65-F5344CB8AC3E}">
        <p14:creationId xmlns:p14="http://schemas.microsoft.com/office/powerpoint/2010/main" val="3180763220"/>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92500" lnSpcReduction="10000"/>
          </a:bodyPr>
          <a:lstStyle/>
          <a:p>
            <a:r>
              <a:rPr lang="zh-CN" altLang="en-US" sz="2000" dirty="0"/>
              <a:t>设置签名（系统用户级别）</a:t>
            </a:r>
          </a:p>
        </p:txBody>
      </p:sp>
      <p:pic>
        <p:nvPicPr>
          <p:cNvPr id="4" name="图片 3">
            <a:extLst>
              <a:ext uri="{FF2B5EF4-FFF2-40B4-BE49-F238E27FC236}">
                <a16:creationId xmlns:a16="http://schemas.microsoft.com/office/drawing/2014/main" id="{AED9CB40-86EE-448E-B656-3881D9A48093}"/>
              </a:ext>
            </a:extLst>
          </p:cNvPr>
          <p:cNvPicPr>
            <a:picLocks noChangeAspect="1"/>
          </p:cNvPicPr>
          <p:nvPr/>
        </p:nvPicPr>
        <p:blipFill>
          <a:blip r:embed="rId2"/>
          <a:stretch>
            <a:fillRect/>
          </a:stretch>
        </p:blipFill>
        <p:spPr>
          <a:xfrm>
            <a:off x="620681" y="1779662"/>
            <a:ext cx="8086718" cy="2448272"/>
          </a:xfrm>
          <a:prstGeom prst="rect">
            <a:avLst/>
          </a:prstGeom>
        </p:spPr>
      </p:pic>
    </p:spTree>
    <p:extLst>
      <p:ext uri="{BB962C8B-B14F-4D97-AF65-F5344CB8AC3E}">
        <p14:creationId xmlns:p14="http://schemas.microsoft.com/office/powerpoint/2010/main" val="392741376"/>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92500" lnSpcReduction="10000"/>
          </a:bodyPr>
          <a:lstStyle/>
          <a:p>
            <a:r>
              <a:rPr lang="zh-CN" altLang="en-US" sz="2000" dirty="0"/>
              <a:t>设置签名（系统用户级别）</a:t>
            </a:r>
          </a:p>
        </p:txBody>
      </p:sp>
      <p:pic>
        <p:nvPicPr>
          <p:cNvPr id="4" name="图片 3">
            <a:extLst>
              <a:ext uri="{FF2B5EF4-FFF2-40B4-BE49-F238E27FC236}">
                <a16:creationId xmlns:a16="http://schemas.microsoft.com/office/drawing/2014/main" id="{87DB74DA-92F0-4BBC-A070-8795B337F18F}"/>
              </a:ext>
            </a:extLst>
          </p:cNvPr>
          <p:cNvPicPr>
            <a:picLocks noChangeAspect="1"/>
          </p:cNvPicPr>
          <p:nvPr/>
        </p:nvPicPr>
        <p:blipFill>
          <a:blip r:embed="rId2"/>
          <a:stretch>
            <a:fillRect/>
          </a:stretch>
        </p:blipFill>
        <p:spPr>
          <a:xfrm>
            <a:off x="1471612" y="1635646"/>
            <a:ext cx="6200775" cy="3228975"/>
          </a:xfrm>
          <a:prstGeom prst="rect">
            <a:avLst/>
          </a:prstGeom>
        </p:spPr>
      </p:pic>
    </p:spTree>
    <p:extLst>
      <p:ext uri="{BB962C8B-B14F-4D97-AF65-F5344CB8AC3E}">
        <p14:creationId xmlns:p14="http://schemas.microsoft.com/office/powerpoint/2010/main" val="1899388681"/>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92500" lnSpcReduction="10000"/>
          </a:bodyPr>
          <a:lstStyle/>
          <a:p>
            <a:r>
              <a:rPr lang="zh-CN" altLang="en-US" sz="2000" dirty="0"/>
              <a:t>查看状态</a:t>
            </a:r>
          </a:p>
        </p:txBody>
      </p:sp>
      <p:pic>
        <p:nvPicPr>
          <p:cNvPr id="4" name="图片 3">
            <a:extLst>
              <a:ext uri="{FF2B5EF4-FFF2-40B4-BE49-F238E27FC236}">
                <a16:creationId xmlns:a16="http://schemas.microsoft.com/office/drawing/2014/main" id="{DDFF21EF-FB6E-437E-9B7C-9EE90FB05522}"/>
              </a:ext>
            </a:extLst>
          </p:cNvPr>
          <p:cNvPicPr>
            <a:picLocks noChangeAspect="1"/>
          </p:cNvPicPr>
          <p:nvPr/>
        </p:nvPicPr>
        <p:blipFill>
          <a:blip r:embed="rId2"/>
          <a:stretch>
            <a:fillRect/>
          </a:stretch>
        </p:blipFill>
        <p:spPr>
          <a:xfrm>
            <a:off x="472926" y="1606500"/>
            <a:ext cx="8267700" cy="2038350"/>
          </a:xfrm>
          <a:prstGeom prst="rect">
            <a:avLst/>
          </a:prstGeom>
        </p:spPr>
      </p:pic>
    </p:spTree>
    <p:extLst>
      <p:ext uri="{BB962C8B-B14F-4D97-AF65-F5344CB8AC3E}">
        <p14:creationId xmlns:p14="http://schemas.microsoft.com/office/powerpoint/2010/main" val="1505590762"/>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92500" lnSpcReduction="10000"/>
          </a:bodyPr>
          <a:lstStyle/>
          <a:p>
            <a:r>
              <a:rPr lang="zh-CN" altLang="en-US" sz="2000" dirty="0"/>
              <a:t>新建一个文件，查看状态</a:t>
            </a:r>
          </a:p>
        </p:txBody>
      </p:sp>
      <p:pic>
        <p:nvPicPr>
          <p:cNvPr id="5" name="图片 4">
            <a:extLst>
              <a:ext uri="{FF2B5EF4-FFF2-40B4-BE49-F238E27FC236}">
                <a16:creationId xmlns:a16="http://schemas.microsoft.com/office/drawing/2014/main" id="{B570AA24-E3B5-4BBD-B8AA-D41E8E69056D}"/>
              </a:ext>
            </a:extLst>
          </p:cNvPr>
          <p:cNvPicPr>
            <a:picLocks noChangeAspect="1"/>
          </p:cNvPicPr>
          <p:nvPr/>
        </p:nvPicPr>
        <p:blipFill>
          <a:blip r:embed="rId2"/>
          <a:stretch>
            <a:fillRect/>
          </a:stretch>
        </p:blipFill>
        <p:spPr>
          <a:xfrm>
            <a:off x="457200" y="1678261"/>
            <a:ext cx="8458200" cy="3124200"/>
          </a:xfrm>
          <a:prstGeom prst="rect">
            <a:avLst/>
          </a:prstGeom>
        </p:spPr>
      </p:pic>
    </p:spTree>
    <p:extLst>
      <p:ext uri="{BB962C8B-B14F-4D97-AF65-F5344CB8AC3E}">
        <p14:creationId xmlns:p14="http://schemas.microsoft.com/office/powerpoint/2010/main" val="2121859144"/>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92500" lnSpcReduction="10000"/>
          </a:bodyPr>
          <a:lstStyle/>
          <a:p>
            <a:r>
              <a:rPr lang="en-US" altLang="zh-CN" sz="2000" dirty="0"/>
              <a:t>add</a:t>
            </a:r>
            <a:endParaRPr lang="zh-CN" altLang="en-US" sz="2000" dirty="0"/>
          </a:p>
        </p:txBody>
      </p:sp>
      <p:pic>
        <p:nvPicPr>
          <p:cNvPr id="6" name="图片 5">
            <a:extLst>
              <a:ext uri="{FF2B5EF4-FFF2-40B4-BE49-F238E27FC236}">
                <a16:creationId xmlns:a16="http://schemas.microsoft.com/office/drawing/2014/main" id="{AC0BD4BE-65A0-4B15-860B-3B0EFC511C99}"/>
              </a:ext>
            </a:extLst>
          </p:cNvPr>
          <p:cNvPicPr>
            <a:picLocks noChangeAspect="1"/>
          </p:cNvPicPr>
          <p:nvPr/>
        </p:nvPicPr>
        <p:blipFill>
          <a:blip r:embed="rId2"/>
          <a:stretch>
            <a:fillRect/>
          </a:stretch>
        </p:blipFill>
        <p:spPr>
          <a:xfrm>
            <a:off x="566291" y="1666875"/>
            <a:ext cx="8153400" cy="904875"/>
          </a:xfrm>
          <a:prstGeom prst="rect">
            <a:avLst/>
          </a:prstGeom>
        </p:spPr>
      </p:pic>
      <p:pic>
        <p:nvPicPr>
          <p:cNvPr id="4" name="图片 3">
            <a:extLst>
              <a:ext uri="{FF2B5EF4-FFF2-40B4-BE49-F238E27FC236}">
                <a16:creationId xmlns:a16="http://schemas.microsoft.com/office/drawing/2014/main" id="{40E3D7F5-705D-4745-8694-2C9482AB7D4E}"/>
              </a:ext>
            </a:extLst>
          </p:cNvPr>
          <p:cNvPicPr>
            <a:picLocks noChangeAspect="1"/>
          </p:cNvPicPr>
          <p:nvPr/>
        </p:nvPicPr>
        <p:blipFill>
          <a:blip r:embed="rId3"/>
          <a:stretch>
            <a:fillRect/>
          </a:stretch>
        </p:blipFill>
        <p:spPr>
          <a:xfrm>
            <a:off x="538162" y="2657899"/>
            <a:ext cx="8181529" cy="2279623"/>
          </a:xfrm>
          <a:prstGeom prst="rect">
            <a:avLst/>
          </a:prstGeom>
        </p:spPr>
      </p:pic>
    </p:spTree>
    <p:extLst>
      <p:ext uri="{BB962C8B-B14F-4D97-AF65-F5344CB8AC3E}">
        <p14:creationId xmlns:p14="http://schemas.microsoft.com/office/powerpoint/2010/main" val="3315003029"/>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92500" lnSpcReduction="10000"/>
          </a:bodyPr>
          <a:lstStyle/>
          <a:p>
            <a:r>
              <a:rPr lang="en-US" altLang="zh-CN" sz="2000" dirty="0"/>
              <a:t>commit</a:t>
            </a:r>
            <a:endParaRPr lang="zh-CN" altLang="en-US" sz="2000" dirty="0"/>
          </a:p>
        </p:txBody>
      </p:sp>
      <p:pic>
        <p:nvPicPr>
          <p:cNvPr id="5" name="图片 4">
            <a:extLst>
              <a:ext uri="{FF2B5EF4-FFF2-40B4-BE49-F238E27FC236}">
                <a16:creationId xmlns:a16="http://schemas.microsoft.com/office/drawing/2014/main" id="{4634B8EA-AA3E-4660-9A2F-518C76AECD33}"/>
              </a:ext>
            </a:extLst>
          </p:cNvPr>
          <p:cNvPicPr>
            <a:picLocks noChangeAspect="1"/>
          </p:cNvPicPr>
          <p:nvPr/>
        </p:nvPicPr>
        <p:blipFill>
          <a:blip r:embed="rId2"/>
          <a:stretch>
            <a:fillRect/>
          </a:stretch>
        </p:blipFill>
        <p:spPr>
          <a:xfrm>
            <a:off x="495300" y="1598216"/>
            <a:ext cx="8191500" cy="1076325"/>
          </a:xfrm>
          <a:prstGeom prst="rect">
            <a:avLst/>
          </a:prstGeom>
        </p:spPr>
      </p:pic>
      <p:pic>
        <p:nvPicPr>
          <p:cNvPr id="7" name="图片 6">
            <a:extLst>
              <a:ext uri="{FF2B5EF4-FFF2-40B4-BE49-F238E27FC236}">
                <a16:creationId xmlns:a16="http://schemas.microsoft.com/office/drawing/2014/main" id="{D0994AC7-FB69-49D8-9ADF-EB4F024D53A9}"/>
              </a:ext>
            </a:extLst>
          </p:cNvPr>
          <p:cNvPicPr>
            <a:picLocks noChangeAspect="1"/>
          </p:cNvPicPr>
          <p:nvPr/>
        </p:nvPicPr>
        <p:blipFill>
          <a:blip r:embed="rId3"/>
          <a:stretch>
            <a:fillRect/>
          </a:stretch>
        </p:blipFill>
        <p:spPr>
          <a:xfrm>
            <a:off x="457200" y="2674541"/>
            <a:ext cx="5978426" cy="1952601"/>
          </a:xfrm>
          <a:prstGeom prst="rect">
            <a:avLst/>
          </a:prstGeom>
        </p:spPr>
      </p:pic>
    </p:spTree>
    <p:extLst>
      <p:ext uri="{BB962C8B-B14F-4D97-AF65-F5344CB8AC3E}">
        <p14:creationId xmlns:p14="http://schemas.microsoft.com/office/powerpoint/2010/main" val="2398354714"/>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92500" lnSpcReduction="10000"/>
          </a:bodyPr>
          <a:lstStyle/>
          <a:p>
            <a:r>
              <a:rPr lang="en-US" altLang="zh-CN" sz="2000" dirty="0"/>
              <a:t>Commit</a:t>
            </a:r>
            <a:r>
              <a:rPr lang="zh-CN" altLang="en-US" sz="2000" dirty="0"/>
              <a:t>，也可以</a:t>
            </a:r>
            <a:r>
              <a:rPr lang="en-US" altLang="zh-CN" sz="2000" dirty="0"/>
              <a:t>commit</a:t>
            </a:r>
            <a:r>
              <a:rPr lang="zh-CN" altLang="en-US" sz="2000" dirty="0"/>
              <a:t>时候添加备注</a:t>
            </a:r>
          </a:p>
        </p:txBody>
      </p:sp>
      <p:pic>
        <p:nvPicPr>
          <p:cNvPr id="5" name="图片 4">
            <a:extLst>
              <a:ext uri="{FF2B5EF4-FFF2-40B4-BE49-F238E27FC236}">
                <a16:creationId xmlns:a16="http://schemas.microsoft.com/office/drawing/2014/main" id="{8B877862-0888-4BAB-B0C0-EAB8A7F0AF79}"/>
              </a:ext>
            </a:extLst>
          </p:cNvPr>
          <p:cNvPicPr>
            <a:picLocks noChangeAspect="1"/>
          </p:cNvPicPr>
          <p:nvPr/>
        </p:nvPicPr>
        <p:blipFill>
          <a:blip r:embed="rId2"/>
          <a:stretch>
            <a:fillRect/>
          </a:stretch>
        </p:blipFill>
        <p:spPr>
          <a:xfrm>
            <a:off x="539552" y="1779662"/>
            <a:ext cx="8486775" cy="1314450"/>
          </a:xfrm>
          <a:prstGeom prst="rect">
            <a:avLst/>
          </a:prstGeom>
        </p:spPr>
      </p:pic>
    </p:spTree>
    <p:extLst>
      <p:ext uri="{BB962C8B-B14F-4D97-AF65-F5344CB8AC3E}">
        <p14:creationId xmlns:p14="http://schemas.microsoft.com/office/powerpoint/2010/main" val="2646554545"/>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 Git</a:t>
            </a:r>
            <a:r>
              <a:rPr lang="zh-CN" altLang="en-US" dirty="0"/>
              <a:t>操作</a:t>
            </a:r>
          </a:p>
        </p:txBody>
      </p:sp>
      <p:sp>
        <p:nvSpPr>
          <p:cNvPr id="3" name="内容占位符 2"/>
          <p:cNvSpPr>
            <a:spLocks noGrp="1"/>
          </p:cNvSpPr>
          <p:nvPr>
            <p:ph idx="1"/>
          </p:nvPr>
        </p:nvSpPr>
        <p:spPr>
          <a:xfrm>
            <a:off x="457200" y="1200151"/>
            <a:ext cx="8229600" cy="363487"/>
          </a:xfrm>
        </p:spPr>
        <p:txBody>
          <a:bodyPr>
            <a:normAutofit fontScale="92500" lnSpcReduction="10000"/>
          </a:bodyPr>
          <a:lstStyle/>
          <a:p>
            <a:r>
              <a:rPr lang="zh-CN" altLang="en-US" sz="2000" dirty="0"/>
              <a:t>基本操作</a:t>
            </a:r>
          </a:p>
        </p:txBody>
      </p:sp>
      <p:pic>
        <p:nvPicPr>
          <p:cNvPr id="5" name="图片 4">
            <a:extLst>
              <a:ext uri="{FF2B5EF4-FFF2-40B4-BE49-F238E27FC236}">
                <a16:creationId xmlns:a16="http://schemas.microsoft.com/office/drawing/2014/main" id="{52E32C44-783F-426D-9870-EDDE60D74658}"/>
              </a:ext>
            </a:extLst>
          </p:cNvPr>
          <p:cNvPicPr>
            <a:picLocks noChangeAspect="1"/>
          </p:cNvPicPr>
          <p:nvPr/>
        </p:nvPicPr>
        <p:blipFill>
          <a:blip r:embed="rId2"/>
          <a:stretch>
            <a:fillRect/>
          </a:stretch>
        </p:blipFill>
        <p:spPr>
          <a:xfrm>
            <a:off x="755576" y="1679700"/>
            <a:ext cx="4111377" cy="3146022"/>
          </a:xfrm>
          <a:prstGeom prst="rect">
            <a:avLst/>
          </a:prstGeom>
        </p:spPr>
      </p:pic>
      <p:pic>
        <p:nvPicPr>
          <p:cNvPr id="7" name="图片 6">
            <a:extLst>
              <a:ext uri="{FF2B5EF4-FFF2-40B4-BE49-F238E27FC236}">
                <a16:creationId xmlns:a16="http://schemas.microsoft.com/office/drawing/2014/main" id="{328A7EC8-9859-4C97-9223-FB79E21C6930}"/>
              </a:ext>
            </a:extLst>
          </p:cNvPr>
          <p:cNvPicPr>
            <a:picLocks noChangeAspect="1"/>
          </p:cNvPicPr>
          <p:nvPr/>
        </p:nvPicPr>
        <p:blipFill>
          <a:blip r:embed="rId3"/>
          <a:stretch>
            <a:fillRect/>
          </a:stretch>
        </p:blipFill>
        <p:spPr>
          <a:xfrm>
            <a:off x="5724128" y="1679700"/>
            <a:ext cx="2551702" cy="3146022"/>
          </a:xfrm>
          <a:prstGeom prst="rect">
            <a:avLst/>
          </a:prstGeom>
        </p:spPr>
      </p:pic>
    </p:spTree>
    <p:extLst>
      <p:ext uri="{BB962C8B-B14F-4D97-AF65-F5344CB8AC3E}">
        <p14:creationId xmlns:p14="http://schemas.microsoft.com/office/powerpoint/2010/main" val="2547109746"/>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1.5.1  GitHub</a:t>
            </a:r>
            <a:r>
              <a:rPr lang="zh-CN" altLang="en-US" dirty="0"/>
              <a:t>简介</a:t>
            </a:r>
          </a:p>
        </p:txBody>
      </p:sp>
      <p:sp>
        <p:nvSpPr>
          <p:cNvPr id="3" name="内容占位符 2"/>
          <p:cNvSpPr>
            <a:spLocks noGrp="1"/>
          </p:cNvSpPr>
          <p:nvPr>
            <p:ph idx="1"/>
          </p:nvPr>
        </p:nvSpPr>
        <p:spPr/>
        <p:txBody>
          <a:bodyPr>
            <a:normAutofit/>
          </a:bodyPr>
          <a:lstStyle/>
          <a:p>
            <a:r>
              <a:rPr lang="en-US" altLang="zh-CN" sz="2000" dirty="0">
                <a:solidFill>
                  <a:srgbClr val="C00000"/>
                </a:solidFill>
              </a:rPr>
              <a:t>Git</a:t>
            </a:r>
            <a:r>
              <a:rPr lang="zh-CN" altLang="zh-CN" sz="2000" dirty="0"/>
              <a:t>已经成为程序员必备技能之一，而</a:t>
            </a:r>
            <a:r>
              <a:rPr lang="en-US" altLang="zh-CN" sz="2000" dirty="0"/>
              <a:t>GitHub</a:t>
            </a:r>
            <a:r>
              <a:rPr lang="zh-CN" altLang="zh-CN" sz="2000" dirty="0"/>
              <a:t>作为流行的</a:t>
            </a:r>
            <a:r>
              <a:rPr lang="en-US" altLang="zh-CN" sz="2000" dirty="0"/>
              <a:t>Git</a:t>
            </a:r>
            <a:r>
              <a:rPr lang="zh-CN" altLang="zh-CN" sz="2000" dirty="0"/>
              <a:t>仓库托管平台，不仅提供</a:t>
            </a:r>
            <a:r>
              <a:rPr lang="en-US" altLang="zh-CN" sz="2000" dirty="0"/>
              <a:t>Git</a:t>
            </a:r>
            <a:r>
              <a:rPr lang="zh-CN" altLang="zh-CN" sz="2000" dirty="0"/>
              <a:t>仓库托管，还是一个非常优秀的技术人员社交平台，技术人员可以通过开源的项目进行协作、交流，是现在优秀的工程师必须娴熟运用的方法。</a:t>
            </a:r>
            <a:endParaRPr lang="en-US" altLang="zh-CN" sz="2000" dirty="0"/>
          </a:p>
          <a:p>
            <a:r>
              <a:rPr lang="en-US" altLang="zh-CN" sz="2000" dirty="0"/>
              <a:t>Git</a:t>
            </a:r>
            <a:r>
              <a:rPr lang="zh-CN" altLang="zh-CN" sz="2000" dirty="0"/>
              <a:t>是一个优秀的分布版本控制系统。在一个分布版本控制系统中，每个用户都有一份完整的源代码，可以对这个本地的数据进行操作。</a:t>
            </a:r>
          </a:p>
          <a:p>
            <a:r>
              <a:rPr lang="en-US" altLang="zh-CN" sz="2000" dirty="0">
                <a:solidFill>
                  <a:srgbClr val="C00000"/>
                </a:solidFill>
              </a:rPr>
              <a:t>GitHub</a:t>
            </a:r>
            <a:r>
              <a:rPr lang="zh-CN" altLang="zh-CN" sz="2000" dirty="0"/>
              <a:t>是一个面向开源及私有软件项目的托管平台，因为只支持</a:t>
            </a:r>
            <a:r>
              <a:rPr lang="en-US" altLang="zh-CN" sz="2000" dirty="0"/>
              <a:t>Git</a:t>
            </a:r>
            <a:r>
              <a:rPr lang="zh-CN" altLang="zh-CN" sz="2000" dirty="0"/>
              <a:t>作为唯一的版本库格式进行托管，故名</a:t>
            </a:r>
            <a:r>
              <a:rPr lang="en-US" altLang="zh-CN" sz="2000" dirty="0"/>
              <a:t>GitHub</a:t>
            </a:r>
            <a:r>
              <a:rPr lang="zh-CN" altLang="zh-CN" sz="2000" dirty="0"/>
              <a:t>。</a:t>
            </a:r>
            <a:endParaRPr lang="zh-CN" altLang="en-US" sz="2000" dirty="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000" dirty="0"/>
              <a:t>图1.14  开源软件、自有软件和免费软件的关系</a:t>
            </a:r>
            <a:endParaRPr lang="zh-CN" altLang="en-US" sz="3000" dirty="0"/>
          </a:p>
        </p:txBody>
      </p:sp>
      <p:pic>
        <p:nvPicPr>
          <p:cNvPr id="30722" name="Picture 2"/>
          <p:cNvPicPr>
            <a:picLocks noChangeAspect="1" noChangeArrowheads="1"/>
          </p:cNvPicPr>
          <p:nvPr/>
        </p:nvPicPr>
        <p:blipFill>
          <a:blip r:embed="rId2" cstate="print"/>
          <a:srcRect/>
          <a:stretch>
            <a:fillRect/>
          </a:stretch>
        </p:blipFill>
        <p:spPr bwMode="auto">
          <a:xfrm>
            <a:off x="1616422" y="1352187"/>
            <a:ext cx="5979914" cy="3307795"/>
          </a:xfrm>
          <a:prstGeom prst="rect">
            <a:avLst/>
          </a:prstGeom>
          <a:noFill/>
          <a:ln w="9525">
            <a:noFill/>
            <a:miter lim="800000"/>
            <a:headEnd/>
            <a:tailEnd/>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1.5.2  </a:t>
            </a:r>
            <a:r>
              <a:rPr lang="zh-CN" altLang="en-US" dirty="0"/>
              <a:t>使用</a:t>
            </a:r>
            <a:r>
              <a:rPr lang="en-US" altLang="zh-CN" dirty="0"/>
              <a:t>GitHub</a:t>
            </a:r>
            <a:endParaRPr lang="zh-CN" altLang="en-US" dirty="0"/>
          </a:p>
        </p:txBody>
      </p:sp>
      <p:sp>
        <p:nvSpPr>
          <p:cNvPr id="3" name="内容占位符 2"/>
          <p:cNvSpPr>
            <a:spLocks noGrp="1"/>
          </p:cNvSpPr>
          <p:nvPr>
            <p:ph idx="1"/>
          </p:nvPr>
        </p:nvSpPr>
        <p:spPr/>
        <p:txBody>
          <a:bodyPr>
            <a:normAutofit/>
          </a:bodyPr>
          <a:lstStyle/>
          <a:p>
            <a:pPr>
              <a:buNone/>
            </a:pPr>
            <a:r>
              <a:rPr lang="en-US" altLang="zh-CN" sz="2400" dirty="0"/>
              <a:t>1</a:t>
            </a:r>
            <a:r>
              <a:rPr lang="zh-CN" altLang="en-US" sz="2400" dirty="0"/>
              <a:t>．</a:t>
            </a:r>
            <a:r>
              <a:rPr lang="en-US" altLang="zh-CN" sz="2400" dirty="0"/>
              <a:t>GitHub</a:t>
            </a:r>
            <a:r>
              <a:rPr lang="zh-CN" altLang="en-US" sz="2400" dirty="0"/>
              <a:t>注册</a:t>
            </a:r>
          </a:p>
          <a:p>
            <a:pPr>
              <a:buNone/>
            </a:pPr>
            <a:r>
              <a:rPr lang="en-US" altLang="zh-CN" sz="2400" dirty="0"/>
              <a:t>2</a:t>
            </a:r>
            <a:r>
              <a:rPr lang="zh-CN" altLang="en-US" sz="2400" dirty="0"/>
              <a:t>．安装</a:t>
            </a:r>
            <a:r>
              <a:rPr lang="en-US" altLang="zh-CN" sz="2400" dirty="0"/>
              <a:t>Git</a:t>
            </a:r>
          </a:p>
          <a:p>
            <a:pPr>
              <a:buNone/>
            </a:pPr>
            <a:r>
              <a:rPr lang="en-US" altLang="zh-CN" sz="2400" dirty="0"/>
              <a:t>3</a:t>
            </a:r>
            <a:r>
              <a:rPr lang="zh-CN" altLang="en-US" sz="2400" dirty="0"/>
              <a:t>．通过</a:t>
            </a:r>
            <a:r>
              <a:rPr lang="en-US" altLang="zh-CN" sz="2400" dirty="0"/>
              <a:t>Git</a:t>
            </a:r>
            <a:r>
              <a:rPr lang="zh-CN" altLang="en-US" sz="2400" dirty="0"/>
              <a:t>验证</a:t>
            </a:r>
            <a:r>
              <a:rPr lang="en-US" altLang="zh-CN" sz="2400" dirty="0"/>
              <a:t>GitHub</a:t>
            </a:r>
          </a:p>
          <a:p>
            <a:pPr>
              <a:buNone/>
            </a:pPr>
            <a:r>
              <a:rPr lang="en-US" altLang="zh-CN" sz="2400" dirty="0"/>
              <a:t>4</a:t>
            </a:r>
            <a:r>
              <a:rPr lang="zh-CN" altLang="en-US" sz="2400" dirty="0"/>
              <a:t>．在</a:t>
            </a:r>
            <a:r>
              <a:rPr lang="en-US" altLang="zh-CN" sz="2400" dirty="0"/>
              <a:t>GitHub</a:t>
            </a:r>
            <a:r>
              <a:rPr lang="zh-CN" altLang="en-US" sz="2400" dirty="0"/>
              <a:t>上创建一个新仓库</a:t>
            </a:r>
          </a:p>
          <a:p>
            <a:pPr>
              <a:buNone/>
            </a:pPr>
            <a:r>
              <a:rPr lang="en-US" altLang="zh-CN" sz="2400" dirty="0"/>
              <a:t>5</a:t>
            </a:r>
            <a:r>
              <a:rPr lang="zh-CN" altLang="en-US" sz="2400" dirty="0"/>
              <a:t>．提交第一个更改</a:t>
            </a:r>
          </a:p>
          <a:p>
            <a:pPr>
              <a:buNone/>
            </a:pPr>
            <a:r>
              <a:rPr lang="en-US" altLang="zh-CN" sz="2400" dirty="0"/>
              <a:t>6</a:t>
            </a:r>
            <a:r>
              <a:rPr lang="zh-CN" altLang="en-US" sz="2400" dirty="0"/>
              <a:t>．</a:t>
            </a:r>
            <a:r>
              <a:rPr lang="en-US" altLang="zh-CN" sz="2400" dirty="0"/>
              <a:t>Fork</a:t>
            </a:r>
            <a:r>
              <a:rPr lang="zh-CN" altLang="en-US" sz="2400" dirty="0"/>
              <a:t>一个示例仓库</a:t>
            </a:r>
          </a:p>
          <a:p>
            <a:pPr>
              <a:buNone/>
            </a:pPr>
            <a:r>
              <a:rPr lang="en-US" altLang="zh-CN" sz="2400" dirty="0"/>
              <a:t>7</a:t>
            </a:r>
            <a:r>
              <a:rPr lang="zh-CN" altLang="en-US" sz="2400" dirty="0"/>
              <a:t>．同步</a:t>
            </a:r>
            <a:r>
              <a:rPr lang="en-US" altLang="zh-CN" sz="2400" dirty="0"/>
              <a:t>Fork</a:t>
            </a:r>
            <a:r>
              <a:rPr lang="zh-CN" altLang="en-US" sz="2400" dirty="0"/>
              <a:t>仓库</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 图</a:t>
            </a:r>
            <a:r>
              <a:rPr lang="en-US" altLang="zh-CN" dirty="0"/>
              <a:t>1.16  </a:t>
            </a:r>
            <a:r>
              <a:rPr lang="zh-CN" altLang="zh-CN" dirty="0"/>
              <a:t>新建仓库</a:t>
            </a:r>
            <a:endParaRPr lang="zh-CN" altLang="en-US" dirty="0"/>
          </a:p>
        </p:txBody>
      </p:sp>
      <p:pic>
        <p:nvPicPr>
          <p:cNvPr id="32770" name="Picture 2"/>
          <p:cNvPicPr>
            <a:picLocks noChangeAspect="1" noChangeArrowheads="1"/>
          </p:cNvPicPr>
          <p:nvPr/>
        </p:nvPicPr>
        <p:blipFill>
          <a:blip r:embed="rId2" cstate="print"/>
          <a:srcRect/>
          <a:stretch>
            <a:fillRect/>
          </a:stretch>
        </p:blipFill>
        <p:spPr bwMode="auto">
          <a:xfrm>
            <a:off x="2505075" y="1707654"/>
            <a:ext cx="4133850" cy="2419350"/>
          </a:xfrm>
          <a:prstGeom prst="rect">
            <a:avLst/>
          </a:prstGeom>
          <a:noFill/>
          <a:ln w="9525">
            <a:noFill/>
            <a:miter lim="800000"/>
            <a:headEnd/>
            <a:tailEnd/>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图</a:t>
            </a:r>
            <a:r>
              <a:rPr lang="en-US" altLang="zh-CN" dirty="0"/>
              <a:t>1.17  </a:t>
            </a:r>
            <a:r>
              <a:rPr lang="zh-CN" altLang="zh-CN" dirty="0"/>
              <a:t>创建名字</a:t>
            </a:r>
            <a:endParaRPr lang="zh-CN" altLang="en-US" dirty="0"/>
          </a:p>
        </p:txBody>
      </p:sp>
      <p:pic>
        <p:nvPicPr>
          <p:cNvPr id="33794" name="Picture 2"/>
          <p:cNvPicPr>
            <a:picLocks noChangeAspect="1" noChangeArrowheads="1"/>
          </p:cNvPicPr>
          <p:nvPr/>
        </p:nvPicPr>
        <p:blipFill>
          <a:blip r:embed="rId2" cstate="print"/>
          <a:srcRect/>
          <a:stretch>
            <a:fillRect/>
          </a:stretch>
        </p:blipFill>
        <p:spPr bwMode="auto">
          <a:xfrm>
            <a:off x="795338" y="1952625"/>
            <a:ext cx="7553325" cy="1238250"/>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图1.18  为仓库添加描述</a:t>
            </a:r>
            <a:endParaRPr lang="zh-CN" altLang="en-US" dirty="0"/>
          </a:p>
        </p:txBody>
      </p:sp>
      <p:pic>
        <p:nvPicPr>
          <p:cNvPr id="34818" name="Picture 2"/>
          <p:cNvPicPr>
            <a:picLocks noChangeAspect="1" noChangeArrowheads="1"/>
          </p:cNvPicPr>
          <p:nvPr/>
        </p:nvPicPr>
        <p:blipFill>
          <a:blip r:embed="rId2" cstate="print"/>
          <a:srcRect/>
          <a:stretch>
            <a:fillRect/>
          </a:stretch>
        </p:blipFill>
        <p:spPr bwMode="auto">
          <a:xfrm>
            <a:off x="286072" y="1767061"/>
            <a:ext cx="8534400" cy="2028825"/>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图1.19  选择仓库类型</a:t>
            </a:r>
            <a:endParaRPr lang="zh-CN" altLang="en-US" dirty="0"/>
          </a:p>
        </p:txBody>
      </p:sp>
      <p:pic>
        <p:nvPicPr>
          <p:cNvPr id="35842" name="Picture 2"/>
          <p:cNvPicPr>
            <a:picLocks noChangeAspect="1" noChangeArrowheads="1"/>
          </p:cNvPicPr>
          <p:nvPr/>
        </p:nvPicPr>
        <p:blipFill>
          <a:blip r:embed="rId2" cstate="print"/>
          <a:srcRect/>
          <a:stretch>
            <a:fillRect/>
          </a:stretch>
        </p:blipFill>
        <p:spPr bwMode="auto">
          <a:xfrm>
            <a:off x="914400" y="1459582"/>
            <a:ext cx="7315200" cy="3200400"/>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图1.20  选择初始化文件</a:t>
            </a:r>
            <a:endParaRPr lang="zh-CN" altLang="en-US" dirty="0"/>
          </a:p>
        </p:txBody>
      </p:sp>
      <p:pic>
        <p:nvPicPr>
          <p:cNvPr id="36866" name="Picture 2"/>
          <p:cNvPicPr>
            <a:picLocks noChangeAspect="1" noChangeArrowheads="1"/>
          </p:cNvPicPr>
          <p:nvPr/>
        </p:nvPicPr>
        <p:blipFill>
          <a:blip r:embed="rId2" cstate="print"/>
          <a:srcRect/>
          <a:stretch>
            <a:fillRect/>
          </a:stretch>
        </p:blipFill>
        <p:spPr bwMode="auto">
          <a:xfrm>
            <a:off x="683568" y="1577016"/>
            <a:ext cx="7700044" cy="2804397"/>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图1.21  完成创建一个仓库</a:t>
            </a:r>
            <a:endParaRPr lang="zh-CN" altLang="en-US" dirty="0"/>
          </a:p>
        </p:txBody>
      </p:sp>
      <p:pic>
        <p:nvPicPr>
          <p:cNvPr id="37890" name="Picture 2"/>
          <p:cNvPicPr>
            <a:picLocks noChangeAspect="1" noChangeArrowheads="1"/>
          </p:cNvPicPr>
          <p:nvPr/>
        </p:nvPicPr>
        <p:blipFill>
          <a:blip r:embed="rId2" cstate="print"/>
          <a:srcRect/>
          <a:stretch>
            <a:fillRect/>
          </a:stretch>
        </p:blipFill>
        <p:spPr bwMode="auto">
          <a:xfrm>
            <a:off x="611560" y="1563638"/>
            <a:ext cx="7920880" cy="2821064"/>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图</a:t>
            </a:r>
            <a:r>
              <a:rPr lang="en-US" altLang="zh-CN" dirty="0"/>
              <a:t>1.22  </a:t>
            </a:r>
            <a:r>
              <a:rPr lang="zh-CN" altLang="zh-CN" dirty="0"/>
              <a:t>单击</a:t>
            </a:r>
            <a:r>
              <a:rPr lang="en-US" altLang="zh-CN" dirty="0"/>
              <a:t>README.md</a:t>
            </a:r>
            <a:r>
              <a:rPr lang="zh-CN" altLang="zh-CN" dirty="0"/>
              <a:t>文件</a:t>
            </a:r>
            <a:endParaRPr lang="zh-CN" altLang="en-US" dirty="0"/>
          </a:p>
        </p:txBody>
      </p:sp>
      <p:pic>
        <p:nvPicPr>
          <p:cNvPr id="38914" name="Picture 2"/>
          <p:cNvPicPr>
            <a:picLocks noChangeAspect="1" noChangeArrowheads="1"/>
          </p:cNvPicPr>
          <p:nvPr/>
        </p:nvPicPr>
        <p:blipFill>
          <a:blip r:embed="rId2" cstate="print"/>
          <a:srcRect/>
          <a:stretch>
            <a:fillRect/>
          </a:stretch>
        </p:blipFill>
        <p:spPr bwMode="auto">
          <a:xfrm>
            <a:off x="2671763" y="1349474"/>
            <a:ext cx="3800475" cy="3238500"/>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图</a:t>
            </a:r>
            <a:r>
              <a:rPr lang="en-US" altLang="zh-CN" dirty="0"/>
              <a:t>1.23  </a:t>
            </a:r>
            <a:r>
              <a:rPr lang="zh-CN" altLang="zh-CN" dirty="0"/>
              <a:t>输入用户的信息</a:t>
            </a:r>
            <a:endParaRPr lang="zh-CN" altLang="en-US" dirty="0"/>
          </a:p>
        </p:txBody>
      </p:sp>
      <p:pic>
        <p:nvPicPr>
          <p:cNvPr id="39938" name="Picture 2"/>
          <p:cNvPicPr>
            <a:picLocks noChangeAspect="1" noChangeArrowheads="1"/>
          </p:cNvPicPr>
          <p:nvPr/>
        </p:nvPicPr>
        <p:blipFill>
          <a:blip r:embed="rId2" cstate="print"/>
          <a:srcRect/>
          <a:stretch>
            <a:fillRect/>
          </a:stretch>
        </p:blipFill>
        <p:spPr bwMode="auto">
          <a:xfrm>
            <a:off x="2824163" y="1995686"/>
            <a:ext cx="3495675" cy="1619250"/>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图</a:t>
            </a:r>
            <a:r>
              <a:rPr lang="en-US" altLang="zh-CN" dirty="0"/>
              <a:t>1.24  </a:t>
            </a:r>
            <a:r>
              <a:rPr lang="zh-CN" altLang="zh-CN" dirty="0"/>
              <a:t>预览</a:t>
            </a:r>
            <a:endParaRPr lang="zh-CN" altLang="en-US" dirty="0"/>
          </a:p>
        </p:txBody>
      </p:sp>
      <p:pic>
        <p:nvPicPr>
          <p:cNvPr id="40962" name="Picture 2"/>
          <p:cNvPicPr>
            <a:picLocks noChangeAspect="1" noChangeArrowheads="1"/>
          </p:cNvPicPr>
          <p:nvPr/>
        </p:nvPicPr>
        <p:blipFill>
          <a:blip r:embed="rId2" cstate="print"/>
          <a:srcRect/>
          <a:stretch>
            <a:fillRect/>
          </a:stretch>
        </p:blipFill>
        <p:spPr bwMode="auto">
          <a:xfrm>
            <a:off x="2528888" y="1132681"/>
            <a:ext cx="4086225" cy="3743325"/>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1.4.2  </a:t>
            </a:r>
            <a:r>
              <a:rPr lang="zh-CN" altLang="en-US" dirty="0"/>
              <a:t>开源的价值和意义</a:t>
            </a:r>
          </a:p>
        </p:txBody>
      </p:sp>
      <p:sp>
        <p:nvSpPr>
          <p:cNvPr id="3" name="内容占位符 2"/>
          <p:cNvSpPr>
            <a:spLocks noGrp="1"/>
          </p:cNvSpPr>
          <p:nvPr>
            <p:ph idx="1"/>
          </p:nvPr>
        </p:nvSpPr>
        <p:spPr/>
        <p:txBody>
          <a:bodyPr>
            <a:normAutofit/>
          </a:bodyPr>
          <a:lstStyle/>
          <a:p>
            <a:pPr>
              <a:buNone/>
            </a:pPr>
            <a:r>
              <a:rPr lang="en-US" altLang="zh-CN" sz="2400" dirty="0"/>
              <a:t>1</a:t>
            </a:r>
            <a:r>
              <a:rPr lang="zh-CN" altLang="en-US" sz="2400" dirty="0"/>
              <a:t>．开源生态促进国家信息技术创新，带动经济发展</a:t>
            </a:r>
          </a:p>
          <a:p>
            <a:pPr>
              <a:buNone/>
            </a:pPr>
            <a:r>
              <a:rPr lang="en-US" altLang="zh-CN" sz="2400" dirty="0"/>
              <a:t>2</a:t>
            </a:r>
            <a:r>
              <a:rPr lang="zh-CN" altLang="en-US" sz="2400" dirty="0"/>
              <a:t>．软件厂商依托开源技术提升研发能力</a:t>
            </a:r>
          </a:p>
          <a:p>
            <a:pPr>
              <a:buNone/>
            </a:pPr>
            <a:r>
              <a:rPr lang="en-US" altLang="zh-CN" sz="2400" dirty="0"/>
              <a:t>3</a:t>
            </a:r>
            <a:r>
              <a:rPr lang="zh-CN" altLang="en-US" sz="2400" dirty="0"/>
              <a:t>．用户使用开源技术改变信息化路线</a:t>
            </a:r>
          </a:p>
          <a:p>
            <a:pPr>
              <a:buNone/>
            </a:pPr>
            <a:r>
              <a:rPr lang="en-US" altLang="zh-CN" sz="2400" dirty="0"/>
              <a:t>4</a:t>
            </a:r>
            <a:r>
              <a:rPr lang="zh-CN" altLang="en-US" sz="2400" dirty="0"/>
              <a:t>．企业自主开源，引领技术发展路径</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图</a:t>
            </a:r>
            <a:r>
              <a:rPr lang="en-US" altLang="zh-CN" dirty="0"/>
              <a:t>1.25  </a:t>
            </a:r>
            <a:r>
              <a:rPr lang="zh-CN" altLang="zh-CN" dirty="0"/>
              <a:t>新的内容</a:t>
            </a:r>
            <a:endParaRPr lang="zh-CN" altLang="en-US" dirty="0"/>
          </a:p>
        </p:txBody>
      </p:sp>
      <p:pic>
        <p:nvPicPr>
          <p:cNvPr id="41986" name="Picture 2"/>
          <p:cNvPicPr>
            <a:picLocks noChangeAspect="1" noChangeArrowheads="1"/>
          </p:cNvPicPr>
          <p:nvPr/>
        </p:nvPicPr>
        <p:blipFill>
          <a:blip r:embed="rId2" cstate="print"/>
          <a:srcRect/>
          <a:stretch>
            <a:fillRect/>
          </a:stretch>
        </p:blipFill>
        <p:spPr bwMode="auto">
          <a:xfrm>
            <a:off x="2190750" y="1473299"/>
            <a:ext cx="4762500" cy="3114675"/>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图</a:t>
            </a:r>
            <a:r>
              <a:rPr lang="en-US" altLang="zh-CN" dirty="0"/>
              <a:t>1.26  </a:t>
            </a:r>
            <a:r>
              <a:rPr lang="zh-CN" altLang="zh-CN" dirty="0"/>
              <a:t>注释修改</a:t>
            </a:r>
            <a:endParaRPr lang="zh-CN" altLang="en-US" dirty="0"/>
          </a:p>
        </p:txBody>
      </p:sp>
      <p:pic>
        <p:nvPicPr>
          <p:cNvPr id="43010" name="Picture 2"/>
          <p:cNvPicPr>
            <a:picLocks noChangeAspect="1" noChangeArrowheads="1"/>
          </p:cNvPicPr>
          <p:nvPr/>
        </p:nvPicPr>
        <p:blipFill>
          <a:blip r:embed="rId2" cstate="print"/>
          <a:srcRect/>
          <a:stretch>
            <a:fillRect/>
          </a:stretch>
        </p:blipFill>
        <p:spPr bwMode="auto">
          <a:xfrm>
            <a:off x="1500188" y="2020813"/>
            <a:ext cx="6143625" cy="1343025"/>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图</a:t>
            </a:r>
            <a:r>
              <a:rPr lang="en-US" altLang="zh-CN" dirty="0"/>
              <a:t>1.27  Fork</a:t>
            </a:r>
            <a:r>
              <a:rPr lang="zh-CN" altLang="zh-CN" dirty="0"/>
              <a:t>一个仓库</a:t>
            </a:r>
            <a:endParaRPr lang="zh-CN" altLang="en-US" dirty="0"/>
          </a:p>
        </p:txBody>
      </p:sp>
      <p:pic>
        <p:nvPicPr>
          <p:cNvPr id="44034" name="Picture 2"/>
          <p:cNvPicPr>
            <a:picLocks noChangeAspect="1" noChangeArrowheads="1"/>
          </p:cNvPicPr>
          <p:nvPr/>
        </p:nvPicPr>
        <p:blipFill>
          <a:blip r:embed="rId2" cstate="print"/>
          <a:srcRect/>
          <a:stretch>
            <a:fillRect/>
          </a:stretch>
        </p:blipFill>
        <p:spPr bwMode="auto">
          <a:xfrm>
            <a:off x="1533525" y="2252464"/>
            <a:ext cx="6076950" cy="895350"/>
          </a:xfrm>
          <a:prstGeom prst="rect">
            <a:avLst/>
          </a:prstGeom>
          <a:ln>
            <a:noFill/>
          </a:ln>
          <a:effectLst>
            <a:outerShdw blurRad="190500" algn="tl" rotWithShape="0">
              <a:srgbClr val="000000">
                <a:alpha val="70000"/>
              </a:srgbClr>
            </a:outerShdw>
          </a:effectLst>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1.5.3  GitHub</a:t>
            </a:r>
            <a:r>
              <a:rPr lang="zh-CN" altLang="en-US" dirty="0"/>
              <a:t>界面总览</a:t>
            </a:r>
          </a:p>
        </p:txBody>
      </p:sp>
      <p:pic>
        <p:nvPicPr>
          <p:cNvPr id="45058" name="Picture 2"/>
          <p:cNvPicPr>
            <a:picLocks noChangeAspect="1" noChangeArrowheads="1"/>
          </p:cNvPicPr>
          <p:nvPr/>
        </p:nvPicPr>
        <p:blipFill>
          <a:blip r:embed="rId2" cstate="print"/>
          <a:srcRect/>
          <a:stretch>
            <a:fillRect/>
          </a:stretch>
        </p:blipFill>
        <p:spPr bwMode="auto">
          <a:xfrm>
            <a:off x="1547664" y="1059582"/>
            <a:ext cx="5998046" cy="3675945"/>
          </a:xfrm>
          <a:prstGeom prst="rect">
            <a:avLst/>
          </a:prstGeom>
          <a:noFill/>
          <a:ln w="9525">
            <a:noFill/>
            <a:miter lim="800000"/>
            <a:headEnd/>
            <a:tailEnd/>
          </a:ln>
        </p:spPr>
      </p:pic>
      <p:sp>
        <p:nvSpPr>
          <p:cNvPr id="5" name="矩形 4"/>
          <p:cNvSpPr/>
          <p:nvPr/>
        </p:nvSpPr>
        <p:spPr>
          <a:xfrm>
            <a:off x="2983893" y="4650690"/>
            <a:ext cx="2956259" cy="369332"/>
          </a:xfrm>
          <a:prstGeom prst="rect">
            <a:avLst/>
          </a:prstGeom>
        </p:spPr>
        <p:txBody>
          <a:bodyPr wrap="none">
            <a:spAutoFit/>
          </a:bodyPr>
          <a:lstStyle/>
          <a:p>
            <a:r>
              <a:rPr lang="zh-CN" altLang="zh-CN" dirty="0">
                <a:latin typeface="+mj-lt"/>
                <a:ea typeface="黑体" pitchFamily="49" charset="-122"/>
              </a:rPr>
              <a:t>图1.28  Github界面总体功能</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3851920" y="2355725"/>
            <a:ext cx="4834880" cy="2016225"/>
          </a:xfrm>
          <a:prstGeom prst="rect">
            <a:avLst/>
          </a:prstGeom>
        </p:spPr>
        <p:txBody>
          <a:bodyPr vert="horz" lIns="91440" tIns="45720" rIns="91440" bIns="45720" rtlCol="0">
            <a:normAutofit/>
          </a:bodyPr>
          <a:lstStyle/>
          <a:p>
            <a:pPr marL="342900" lvl="0" indent="-342900">
              <a:spcBef>
                <a:spcPts val="600"/>
              </a:spcBef>
              <a:buFont typeface="Arial" pitchFamily="34" charset="0"/>
              <a:buChar char="•"/>
              <a:defRPr/>
            </a:pPr>
            <a:r>
              <a:rPr lang="zh-CN" altLang="en-US" sz="2000" dirty="0">
                <a:latin typeface="+mj-lt"/>
                <a:ea typeface="黑体" pitchFamily="49" charset="-122"/>
              </a:rPr>
              <a:t>初识云计算	</a:t>
            </a:r>
          </a:p>
          <a:p>
            <a:pPr marL="342900" lvl="0" indent="-342900">
              <a:spcBef>
                <a:spcPts val="600"/>
              </a:spcBef>
              <a:buFont typeface="Arial" pitchFamily="34" charset="0"/>
              <a:buChar char="•"/>
              <a:defRPr/>
            </a:pPr>
            <a:r>
              <a:rPr lang="zh-CN" altLang="en-US" sz="2000" dirty="0">
                <a:latin typeface="+mj-lt"/>
                <a:ea typeface="黑体" pitchFamily="49" charset="-122"/>
              </a:rPr>
              <a:t>云计算的公共特征与分类</a:t>
            </a:r>
          </a:p>
          <a:p>
            <a:pPr marL="342900" lvl="0" indent="-342900">
              <a:spcBef>
                <a:spcPts val="600"/>
              </a:spcBef>
              <a:buFont typeface="Arial" pitchFamily="34" charset="0"/>
              <a:buChar char="•"/>
              <a:defRPr/>
            </a:pPr>
            <a:r>
              <a:rPr lang="zh-CN" altLang="en-US" sz="2000" dirty="0">
                <a:latin typeface="+mj-lt"/>
                <a:ea typeface="黑体" pitchFamily="49" charset="-122"/>
              </a:rPr>
              <a:t>云计算的三元认识论</a:t>
            </a:r>
          </a:p>
          <a:p>
            <a:pPr marL="342900" lvl="0" indent="-342900">
              <a:spcBef>
                <a:spcPts val="600"/>
              </a:spcBef>
              <a:buFont typeface="Arial" pitchFamily="34" charset="0"/>
              <a:buChar char="•"/>
              <a:defRPr/>
            </a:pPr>
            <a:r>
              <a:rPr lang="zh-CN" altLang="en-US" sz="2000" dirty="0">
                <a:latin typeface="+mj-lt"/>
                <a:ea typeface="黑体" pitchFamily="49" charset="-122"/>
              </a:rPr>
              <a:t>云计算的开源方法论</a:t>
            </a:r>
          </a:p>
          <a:p>
            <a:pPr marL="342900" lvl="0" indent="-342900">
              <a:spcBef>
                <a:spcPts val="600"/>
              </a:spcBef>
              <a:buFont typeface="Arial" pitchFamily="34" charset="0"/>
              <a:buChar char="•"/>
              <a:defRPr/>
            </a:pPr>
            <a:r>
              <a:rPr lang="zh-CN" altLang="en-US" sz="2000" dirty="0">
                <a:latin typeface="+mj-lt"/>
                <a:ea typeface="黑体" pitchFamily="49" charset="-122"/>
              </a:rPr>
              <a:t>实践：</a:t>
            </a:r>
            <a:r>
              <a:rPr lang="en-US" altLang="zh-CN" sz="2000" dirty="0">
                <a:latin typeface="+mj-lt"/>
                <a:ea typeface="黑体" pitchFamily="49" charset="-122"/>
              </a:rPr>
              <a:t>GitHub</a:t>
            </a:r>
          </a:p>
        </p:txBody>
      </p:sp>
      <p:pic>
        <p:nvPicPr>
          <p:cNvPr id="5" name="Picture 2"/>
          <p:cNvPicPr>
            <a:picLocks noChangeAspect="1" noChangeArrowheads="1"/>
          </p:cNvPicPr>
          <p:nvPr/>
        </p:nvPicPr>
        <p:blipFill>
          <a:blip r:embed="rId2" cstate="print"/>
          <a:srcRect/>
          <a:stretch>
            <a:fillRect/>
          </a:stretch>
        </p:blipFill>
        <p:spPr bwMode="auto">
          <a:xfrm>
            <a:off x="239945" y="1909647"/>
            <a:ext cx="3528392" cy="2352261"/>
          </a:xfrm>
          <a:prstGeom prst="rect">
            <a:avLst/>
          </a:prstGeom>
          <a:noFill/>
          <a:ln w="9525">
            <a:noFill/>
            <a:miter lim="800000"/>
            <a:headEnd/>
            <a:tailEnd/>
          </a:ln>
        </p:spPr>
      </p:pic>
      <p:sp>
        <p:nvSpPr>
          <p:cNvPr id="6" name="标题 1"/>
          <p:cNvSpPr txBox="1">
            <a:spLocks/>
          </p:cNvSpPr>
          <p:nvPr/>
        </p:nvSpPr>
        <p:spPr>
          <a:xfrm>
            <a:off x="685800" y="699542"/>
            <a:ext cx="7772400" cy="110251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4400" noProof="0" dirty="0">
                <a:latin typeface="黑体" pitchFamily="49" charset="-122"/>
                <a:ea typeface="黑体" pitchFamily="49" charset="-122"/>
                <a:cs typeface="+mj-cs"/>
              </a:rPr>
              <a:t>小</a:t>
            </a:r>
            <a:r>
              <a:rPr kumimoji="0" lang="zh-CN" altLang="en-US" sz="4400" b="0" i="0" u="none" strike="noStrike" kern="1200" cap="none" spc="0" normalizeH="0" baseline="0" noProof="0" dirty="0">
                <a:ln>
                  <a:noFill/>
                </a:ln>
                <a:solidFill>
                  <a:schemeClr val="tx1"/>
                </a:solidFill>
                <a:effectLst/>
                <a:uLnTx/>
                <a:uFillTx/>
                <a:latin typeface="黑体" pitchFamily="49" charset="-122"/>
                <a:ea typeface="黑体" pitchFamily="49" charset="-122"/>
                <a:cs typeface="+mj-cs"/>
              </a:rPr>
              <a:t>结</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课内复习</a:t>
            </a:r>
          </a:p>
        </p:txBody>
      </p:sp>
      <p:sp>
        <p:nvSpPr>
          <p:cNvPr id="3" name="内容占位符 2"/>
          <p:cNvSpPr>
            <a:spLocks noGrp="1"/>
          </p:cNvSpPr>
          <p:nvPr>
            <p:ph idx="1"/>
          </p:nvPr>
        </p:nvSpPr>
        <p:spPr/>
        <p:txBody>
          <a:bodyPr>
            <a:normAutofit/>
          </a:bodyPr>
          <a:lstStyle/>
          <a:p>
            <a:pPr>
              <a:buNone/>
            </a:pPr>
            <a:r>
              <a:rPr lang="en-US" altLang="zh-CN" sz="2400" dirty="0"/>
              <a:t>1</a:t>
            </a:r>
            <a:r>
              <a:rPr lang="zh-CN" altLang="en-US" sz="2400" dirty="0"/>
              <a:t>．云计算的定义是什么？</a:t>
            </a:r>
          </a:p>
          <a:p>
            <a:pPr>
              <a:buNone/>
            </a:pPr>
            <a:r>
              <a:rPr lang="en-US" altLang="zh-CN" sz="2400" dirty="0"/>
              <a:t>2</a:t>
            </a:r>
            <a:r>
              <a:rPr lang="zh-CN" altLang="en-US" sz="2400" dirty="0"/>
              <a:t>．云计算的公共特征有哪几个？</a:t>
            </a:r>
          </a:p>
          <a:p>
            <a:pPr>
              <a:buNone/>
            </a:pPr>
            <a:r>
              <a:rPr lang="en-US" altLang="zh-CN" sz="2400" dirty="0"/>
              <a:t>3</a:t>
            </a:r>
            <a:r>
              <a:rPr lang="zh-CN" altLang="en-US" sz="2400" dirty="0"/>
              <a:t>．云计算按照部署方式和服务类型分别分成哪几类？</a:t>
            </a:r>
          </a:p>
          <a:p>
            <a:pPr>
              <a:buNone/>
            </a:pPr>
            <a:r>
              <a:rPr lang="en-US" altLang="zh-CN" sz="2400" dirty="0"/>
              <a:t>4</a:t>
            </a:r>
            <a:r>
              <a:rPr lang="zh-CN" altLang="en-US" sz="2400" dirty="0"/>
              <a:t>．如何从三元认识论的角度理解云计算？</a:t>
            </a:r>
          </a:p>
          <a:p>
            <a:pPr>
              <a:buNone/>
            </a:pPr>
            <a:r>
              <a:rPr lang="en-US" altLang="zh-CN" sz="2400" dirty="0"/>
              <a:t>5</a:t>
            </a:r>
            <a:r>
              <a:rPr lang="zh-CN" altLang="en-US" sz="2400" dirty="0"/>
              <a:t>．云计算作为一种计算范式可以分成哪两种结构？</a:t>
            </a:r>
          </a:p>
          <a:p>
            <a:pPr>
              <a:buNone/>
            </a:pPr>
            <a:r>
              <a:rPr lang="en-US" altLang="zh-CN" sz="2400" dirty="0"/>
              <a:t>6</a:t>
            </a:r>
            <a:r>
              <a:rPr lang="zh-CN" altLang="en-US" sz="2400" dirty="0"/>
              <a:t>．开源软件、自由软件和免费软件的区别与联系是什么？</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课外思考</a:t>
            </a:r>
          </a:p>
        </p:txBody>
      </p:sp>
      <p:sp>
        <p:nvSpPr>
          <p:cNvPr id="3" name="内容占位符 2"/>
          <p:cNvSpPr>
            <a:spLocks noGrp="1"/>
          </p:cNvSpPr>
          <p:nvPr>
            <p:ph idx="1"/>
          </p:nvPr>
        </p:nvSpPr>
        <p:spPr/>
        <p:txBody>
          <a:bodyPr>
            <a:normAutofit/>
          </a:bodyPr>
          <a:lstStyle/>
          <a:p>
            <a:pPr>
              <a:buNone/>
            </a:pPr>
            <a:r>
              <a:rPr lang="en-US" altLang="zh-CN" sz="2800" dirty="0"/>
              <a:t>1</a:t>
            </a:r>
            <a:r>
              <a:rPr lang="zh-CN" altLang="en-US" sz="2800" dirty="0"/>
              <a:t>．计算系统是如何演变成今天的云计算的？</a:t>
            </a:r>
          </a:p>
          <a:p>
            <a:pPr>
              <a:buNone/>
            </a:pPr>
            <a:r>
              <a:rPr lang="en-US" altLang="zh-CN" sz="2800" dirty="0"/>
              <a:t>2</a:t>
            </a:r>
            <a:r>
              <a:rPr lang="zh-CN" altLang="en-US" sz="2800" dirty="0"/>
              <a:t>．如何理解“开源是种方法论”？</a:t>
            </a:r>
          </a:p>
          <a:p>
            <a:pPr>
              <a:buNone/>
            </a:pPr>
            <a:r>
              <a:rPr lang="en-US" altLang="zh-CN" sz="2800" dirty="0"/>
              <a:t>3</a:t>
            </a:r>
            <a:r>
              <a:rPr lang="zh-CN" altLang="en-US" sz="2800" dirty="0"/>
              <a:t>．开源技术是如何促进云计算发展的？</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1.4.3  </a:t>
            </a:r>
            <a:r>
              <a:rPr lang="zh-CN" altLang="en-US" dirty="0"/>
              <a:t>开源发展历程</a:t>
            </a:r>
          </a:p>
        </p:txBody>
      </p:sp>
      <p:sp>
        <p:nvSpPr>
          <p:cNvPr id="3" name="内容占位符 2"/>
          <p:cNvSpPr>
            <a:spLocks noGrp="1"/>
          </p:cNvSpPr>
          <p:nvPr>
            <p:ph idx="1"/>
          </p:nvPr>
        </p:nvSpPr>
        <p:spPr/>
        <p:txBody>
          <a:bodyPr>
            <a:normAutofit/>
          </a:bodyPr>
          <a:lstStyle/>
          <a:p>
            <a:pPr>
              <a:buNone/>
            </a:pPr>
            <a:r>
              <a:rPr lang="en-US" altLang="zh-CN" sz="2400" dirty="0"/>
              <a:t>1</a:t>
            </a:r>
            <a:r>
              <a:rPr lang="zh-CN" altLang="en-US" sz="2400" dirty="0"/>
              <a:t>．开源项目形成</a:t>
            </a:r>
          </a:p>
          <a:p>
            <a:pPr>
              <a:buNone/>
            </a:pPr>
            <a:r>
              <a:rPr lang="en-US" altLang="zh-CN" sz="2400" dirty="0"/>
              <a:t>2</a:t>
            </a:r>
            <a:r>
              <a:rPr lang="zh-CN" altLang="en-US" sz="2400" dirty="0"/>
              <a:t>．开源社区形成，企业逐渐参与到开源社区做贡献</a:t>
            </a:r>
          </a:p>
          <a:p>
            <a:pPr>
              <a:buNone/>
            </a:pPr>
            <a:r>
              <a:rPr lang="en-US" altLang="zh-CN" sz="2400" dirty="0"/>
              <a:t>3</a:t>
            </a:r>
            <a:r>
              <a:rPr lang="zh-CN" altLang="en-US" sz="2400" dirty="0"/>
              <a:t>．企业和社区驱动开源</a:t>
            </a:r>
          </a:p>
          <a:p>
            <a:pPr>
              <a:buNone/>
            </a:pPr>
            <a:r>
              <a:rPr lang="en-US" altLang="zh-CN" sz="2400" dirty="0"/>
              <a:t>4</a:t>
            </a:r>
            <a:r>
              <a:rPr lang="zh-CN" altLang="en-US" sz="2400" dirty="0"/>
              <a:t>．开源代码托管</a:t>
            </a:r>
          </a:p>
          <a:p>
            <a:pPr>
              <a:buNone/>
            </a:pPr>
            <a:endParaRPr lang="zh-CN" altLang="en-US" sz="2400" dirty="0"/>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图1.15  开源发展历程</a:t>
            </a:r>
            <a:endParaRPr lang="zh-CN" altLang="en-US" dirty="0"/>
          </a:p>
        </p:txBody>
      </p:sp>
      <p:pic>
        <p:nvPicPr>
          <p:cNvPr id="31746" name="Picture 2"/>
          <p:cNvPicPr>
            <a:picLocks noChangeAspect="1" noChangeArrowheads="1"/>
          </p:cNvPicPr>
          <p:nvPr/>
        </p:nvPicPr>
        <p:blipFill>
          <a:blip r:embed="rId2" cstate="print"/>
          <a:srcRect/>
          <a:stretch>
            <a:fillRect/>
          </a:stretch>
        </p:blipFill>
        <p:spPr bwMode="auto">
          <a:xfrm>
            <a:off x="639329" y="1197015"/>
            <a:ext cx="7821103" cy="3736866"/>
          </a:xfrm>
          <a:prstGeom prst="rect">
            <a:avLst/>
          </a:prstGeom>
          <a:noFill/>
          <a:ln w="9525">
            <a:noFill/>
            <a:miter lim="800000"/>
            <a:headEnd/>
            <a:tailEnd/>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1.4.4  </a:t>
            </a:r>
            <a:r>
              <a:rPr lang="zh-CN" altLang="en-US" dirty="0"/>
              <a:t>开源是方法论</a:t>
            </a:r>
          </a:p>
        </p:txBody>
      </p:sp>
      <p:sp>
        <p:nvSpPr>
          <p:cNvPr id="3" name="内容占位符 2"/>
          <p:cNvSpPr>
            <a:spLocks noGrp="1"/>
          </p:cNvSpPr>
          <p:nvPr>
            <p:ph idx="1"/>
          </p:nvPr>
        </p:nvSpPr>
        <p:spPr/>
        <p:txBody>
          <a:bodyPr>
            <a:normAutofit/>
          </a:bodyPr>
          <a:lstStyle/>
          <a:p>
            <a:pPr>
              <a:buNone/>
            </a:pPr>
            <a:r>
              <a:rPr lang="en-US" altLang="zh-CN" sz="2400" dirty="0"/>
              <a:t>1</a:t>
            </a:r>
            <a:r>
              <a:rPr lang="zh-CN" altLang="en-US" sz="2400" dirty="0"/>
              <a:t>．开源价值观的内涵</a:t>
            </a:r>
          </a:p>
          <a:p>
            <a:pPr indent="15875">
              <a:buNone/>
            </a:pPr>
            <a:r>
              <a:rPr lang="zh-CN" altLang="en-US" sz="2400" dirty="0"/>
              <a:t>（</a:t>
            </a:r>
            <a:r>
              <a:rPr lang="en-US" altLang="zh-CN" sz="2400" dirty="0"/>
              <a:t>1</a:t>
            </a:r>
            <a:r>
              <a:rPr lang="zh-CN" altLang="en-US" sz="2400" dirty="0"/>
              <a:t>）奉献精神</a:t>
            </a:r>
          </a:p>
          <a:p>
            <a:pPr indent="15875">
              <a:buNone/>
            </a:pPr>
            <a:r>
              <a:rPr lang="zh-CN" altLang="en-US" sz="2400" dirty="0"/>
              <a:t>（</a:t>
            </a:r>
            <a:r>
              <a:rPr lang="en-US" altLang="zh-CN" sz="2400" dirty="0"/>
              <a:t>2</a:t>
            </a:r>
            <a:r>
              <a:rPr lang="zh-CN" altLang="en-US" sz="2400" dirty="0"/>
              <a:t>）感恩意识</a:t>
            </a:r>
          </a:p>
          <a:p>
            <a:pPr indent="15875">
              <a:buNone/>
            </a:pPr>
            <a:r>
              <a:rPr lang="zh-CN" altLang="en-US" sz="2400" dirty="0"/>
              <a:t>（</a:t>
            </a:r>
            <a:r>
              <a:rPr lang="en-US" altLang="zh-CN" sz="2400" dirty="0"/>
              <a:t>3</a:t>
            </a:r>
            <a:r>
              <a:rPr lang="zh-CN" altLang="en-US" sz="2400" dirty="0"/>
              <a:t>）开放精神</a:t>
            </a:r>
          </a:p>
          <a:p>
            <a:pPr indent="15875">
              <a:buNone/>
            </a:pPr>
            <a:r>
              <a:rPr lang="zh-CN" altLang="en-US" sz="2400" dirty="0"/>
              <a:t>（</a:t>
            </a:r>
            <a:r>
              <a:rPr lang="en-US" altLang="zh-CN" sz="2400" dirty="0"/>
              <a:t>4</a:t>
            </a:r>
            <a:r>
              <a:rPr lang="zh-CN" altLang="en-US" sz="2400" dirty="0"/>
              <a:t>）勇敢精神</a:t>
            </a:r>
          </a:p>
          <a:p>
            <a:pPr indent="15875">
              <a:buNone/>
            </a:pPr>
            <a:r>
              <a:rPr lang="zh-CN" altLang="en-US" sz="2400" dirty="0"/>
              <a:t>（</a:t>
            </a:r>
            <a:r>
              <a:rPr lang="en-US" altLang="zh-CN" sz="2400" dirty="0"/>
              <a:t>5</a:t>
            </a:r>
            <a:r>
              <a:rPr lang="zh-CN" altLang="en-US" sz="2400" dirty="0"/>
              <a:t>）追求持续进步的精神</a:t>
            </a:r>
          </a:p>
          <a:p>
            <a:pPr indent="15875">
              <a:buNone/>
            </a:pPr>
            <a:r>
              <a:rPr lang="zh-CN" altLang="en-US" sz="2400" dirty="0"/>
              <a:t>（</a:t>
            </a:r>
            <a:r>
              <a:rPr lang="en-US" altLang="zh-CN" sz="2400" dirty="0"/>
              <a:t>6</a:t>
            </a:r>
            <a:r>
              <a:rPr lang="zh-CN" altLang="en-US" sz="2400" dirty="0"/>
              <a:t>）按照劳动获得公平价值回报的精神</a:t>
            </a:r>
          </a:p>
          <a:p>
            <a:endParaRPr lang="zh-CN" altLang="en-US" sz="2400" dirty="0"/>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开源是方法论</a:t>
            </a:r>
          </a:p>
        </p:txBody>
      </p:sp>
      <p:sp>
        <p:nvSpPr>
          <p:cNvPr id="3" name="内容占位符 2"/>
          <p:cNvSpPr>
            <a:spLocks noGrp="1"/>
          </p:cNvSpPr>
          <p:nvPr>
            <p:ph idx="1"/>
          </p:nvPr>
        </p:nvSpPr>
        <p:spPr/>
        <p:txBody>
          <a:bodyPr>
            <a:normAutofit/>
          </a:bodyPr>
          <a:lstStyle/>
          <a:p>
            <a:pPr>
              <a:buNone/>
            </a:pPr>
            <a:r>
              <a:rPr lang="en-US" altLang="zh-CN" sz="2400" dirty="0"/>
              <a:t>2</a:t>
            </a:r>
            <a:r>
              <a:rPr lang="zh-CN" altLang="en-US" sz="2400" dirty="0"/>
              <a:t>．开源方法论的内涵</a:t>
            </a:r>
          </a:p>
          <a:p>
            <a:pPr marL="1076325" indent="-717550">
              <a:buNone/>
            </a:pPr>
            <a:r>
              <a:rPr lang="zh-CN" altLang="en-US" sz="2400" dirty="0"/>
              <a:t>（</a:t>
            </a:r>
            <a:r>
              <a:rPr lang="en-US" altLang="zh-CN" sz="2400" dirty="0"/>
              <a:t>1</a:t>
            </a:r>
            <a:r>
              <a:rPr lang="zh-CN" altLang="en-US" sz="2400" dirty="0"/>
              <a:t>）通过开放共享促进进步与创新的方法</a:t>
            </a:r>
          </a:p>
          <a:p>
            <a:pPr marL="1076325" indent="-717550">
              <a:buNone/>
            </a:pPr>
            <a:r>
              <a:rPr lang="zh-CN" altLang="en-US" sz="2400" dirty="0"/>
              <a:t>（</a:t>
            </a:r>
            <a:r>
              <a:rPr lang="en-US" altLang="zh-CN" sz="2400" dirty="0"/>
              <a:t>2</a:t>
            </a:r>
            <a:r>
              <a:rPr lang="zh-CN" altLang="en-US" sz="2400" dirty="0"/>
              <a:t>）通过聚集、累积众多参与者的劳动与智慧来解决复杂性、系统性问题的方法</a:t>
            </a:r>
          </a:p>
          <a:p>
            <a:pPr marL="1076325" indent="-717550">
              <a:buNone/>
            </a:pPr>
            <a:r>
              <a:rPr lang="zh-CN" altLang="en-US" sz="2400" dirty="0"/>
              <a:t>（</a:t>
            </a:r>
            <a:r>
              <a:rPr lang="en-US" altLang="zh-CN" sz="2400" dirty="0"/>
              <a:t>3</a:t>
            </a:r>
            <a:r>
              <a:rPr lang="zh-CN" altLang="en-US" sz="2400" dirty="0"/>
              <a:t>）通过社区平台完成开源项目的方法</a:t>
            </a:r>
          </a:p>
          <a:p>
            <a:pPr marL="1076325" indent="-717550">
              <a:buNone/>
            </a:pPr>
            <a:r>
              <a:rPr lang="zh-CN" altLang="en-US" sz="2400" dirty="0"/>
              <a:t>（</a:t>
            </a:r>
            <a:r>
              <a:rPr lang="en-US" altLang="zh-CN" sz="2400" dirty="0"/>
              <a:t>4</a:t>
            </a:r>
            <a:r>
              <a:rPr lang="zh-CN" altLang="en-US" sz="2400" dirty="0"/>
              <a:t>）通过知名企业、个人的有效组织和引导来发展、完成项目的方法</a:t>
            </a:r>
          </a:p>
          <a:p>
            <a:endParaRPr lang="zh-CN" altLang="en-US" sz="2400" dirty="0"/>
          </a:p>
        </p:txBody>
      </p:sp>
    </p:spTree>
  </p:cSld>
  <p:clrMapOvr>
    <a:masterClrMapping/>
  </p:clrMapOvr>
  <p:transition spd="slow">
    <p:cu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5810</TotalTime>
  <Words>2092</Words>
  <Application>Microsoft Office PowerPoint</Application>
  <PresentationFormat>全屏显示(16:9)</PresentationFormat>
  <Paragraphs>174</Paragraphs>
  <Slides>56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56</vt:i4>
      </vt:variant>
    </vt:vector>
  </HeadingPairs>
  <TitlesOfParts>
    <vt:vector size="60" baseType="lpstr">
      <vt:lpstr>黑体</vt:lpstr>
      <vt:lpstr>Arial</vt:lpstr>
      <vt:lpstr>Calibri</vt:lpstr>
      <vt:lpstr>Office 主题</vt:lpstr>
      <vt:lpstr>1.4  云计算的开源方法论</vt:lpstr>
      <vt:lpstr>1.4.1  开源定义和相关概念</vt:lpstr>
      <vt:lpstr>OSI对开源软件特征的定义</vt:lpstr>
      <vt:lpstr>图1.14  开源软件、自有软件和免费软件的关系</vt:lpstr>
      <vt:lpstr>1.4.2  开源的价值和意义</vt:lpstr>
      <vt:lpstr>1.4.3  开源发展历程</vt:lpstr>
      <vt:lpstr>图1.15  开源发展历程</vt:lpstr>
      <vt:lpstr>1.4.4  开源是方法论</vt:lpstr>
      <vt:lpstr>开源是方法论</vt:lpstr>
      <vt:lpstr>1.4.5  开源给云计算人才培养带来的挑战</vt:lpstr>
      <vt:lpstr>1.5  实践：Git&amp;GitHub</vt:lpstr>
      <vt:lpstr>1. 版本控制</vt:lpstr>
      <vt:lpstr>1. 版本控制</vt:lpstr>
      <vt:lpstr>1. 版本控制</vt:lpstr>
      <vt:lpstr>1. 版本控制工具</vt:lpstr>
      <vt:lpstr>1. 版本控制工具</vt:lpstr>
      <vt:lpstr>1. 版本控制工具</vt:lpstr>
      <vt:lpstr>1. Git</vt:lpstr>
      <vt:lpstr>1. Git</vt:lpstr>
      <vt:lpstr>1. Git</vt:lpstr>
      <vt:lpstr>1. Git</vt:lpstr>
      <vt:lpstr>1. Git</vt:lpstr>
      <vt:lpstr>2. Git操作</vt:lpstr>
      <vt:lpstr>2. Git操作</vt:lpstr>
      <vt:lpstr>2. Git操作</vt:lpstr>
      <vt:lpstr>2. Git操作</vt:lpstr>
      <vt:lpstr>2. Git操作</vt:lpstr>
      <vt:lpstr>2. Git操作</vt:lpstr>
      <vt:lpstr>2. Git操作</vt:lpstr>
      <vt:lpstr>2. Git操作</vt:lpstr>
      <vt:lpstr>2. Git操作</vt:lpstr>
      <vt:lpstr>2. Git操作</vt:lpstr>
      <vt:lpstr>2. Git操作</vt:lpstr>
      <vt:lpstr>2. Git操作</vt:lpstr>
      <vt:lpstr>2. Git操作</vt:lpstr>
      <vt:lpstr>2. Git操作</vt:lpstr>
      <vt:lpstr>2. Git操作</vt:lpstr>
      <vt:lpstr>2. Git操作</vt:lpstr>
      <vt:lpstr>1.5.1  GitHub简介</vt:lpstr>
      <vt:lpstr>1.5.2  使用GitHub</vt:lpstr>
      <vt:lpstr> 图1.16  新建仓库</vt:lpstr>
      <vt:lpstr>图1.17  创建名字</vt:lpstr>
      <vt:lpstr>图1.18  为仓库添加描述</vt:lpstr>
      <vt:lpstr>图1.19  选择仓库类型</vt:lpstr>
      <vt:lpstr>图1.20  选择初始化文件</vt:lpstr>
      <vt:lpstr>图1.21  完成创建一个仓库</vt:lpstr>
      <vt:lpstr>图1.22  单击README.md文件</vt:lpstr>
      <vt:lpstr>图1.23  输入用户的信息</vt:lpstr>
      <vt:lpstr>图1.24  预览</vt:lpstr>
      <vt:lpstr>图1.25  新的内容</vt:lpstr>
      <vt:lpstr>图1.26  注释修改</vt:lpstr>
      <vt:lpstr>图1.27  Fork一个仓库</vt:lpstr>
      <vt:lpstr>1.5.3  GitHub界面总览</vt:lpstr>
      <vt:lpstr>PowerPoint 演示文稿</vt:lpstr>
      <vt:lpstr>课内复习</vt:lpstr>
      <vt:lpstr>课外思考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大数据原理与实践</dc:title>
  <dc:creator>Administrator</dc:creator>
  <cp:lastModifiedBy>yanbin li</cp:lastModifiedBy>
  <cp:revision>2332</cp:revision>
  <dcterms:created xsi:type="dcterms:W3CDTF">2016-09-07T06:19:49Z</dcterms:created>
  <dcterms:modified xsi:type="dcterms:W3CDTF">2022-03-02T09:40:59Z</dcterms:modified>
</cp:coreProperties>
</file>